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0" r:id="rId2"/>
  </p:sldMasterIdLst>
  <p:notesMasterIdLst>
    <p:notesMasterId r:id="rId18"/>
  </p:notesMasterIdLst>
  <p:handoutMasterIdLst>
    <p:handoutMasterId r:id="rId19"/>
  </p:handoutMasterIdLst>
  <p:sldIdLst>
    <p:sldId id="331" r:id="rId3"/>
    <p:sldId id="371" r:id="rId4"/>
    <p:sldId id="372" r:id="rId5"/>
    <p:sldId id="373" r:id="rId6"/>
    <p:sldId id="334" r:id="rId7"/>
    <p:sldId id="339" r:id="rId8"/>
    <p:sldId id="340" r:id="rId9"/>
    <p:sldId id="361" r:id="rId10"/>
    <p:sldId id="358" r:id="rId11"/>
    <p:sldId id="347" r:id="rId12"/>
    <p:sldId id="349" r:id="rId13"/>
    <p:sldId id="351" r:id="rId14"/>
    <p:sldId id="370" r:id="rId15"/>
    <p:sldId id="354" r:id="rId16"/>
    <p:sldId id="357" r:id="rId17"/>
  </p:sldIdLst>
  <p:sldSz cx="12188825" cy="6858000"/>
  <p:notesSz cx="6797675" cy="9926638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61" userDrawn="1">
          <p15:clr>
            <a:srgbClr val="A4A3A4"/>
          </p15:clr>
        </p15:guide>
        <p15:guide id="2" orient="horz" pos="945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192">
          <p15:clr>
            <a:srgbClr val="A4A3A4"/>
          </p15:clr>
        </p15:guide>
        <p15:guide id="5" orient="horz" pos="2523" userDrawn="1">
          <p15:clr>
            <a:srgbClr val="A4A3A4"/>
          </p15:clr>
        </p15:guide>
        <p15:guide id="6" pos="3521" userDrawn="1">
          <p15:clr>
            <a:srgbClr val="A4A3A4"/>
          </p15:clr>
        </p15:guide>
        <p15:guide id="7" pos="704">
          <p15:clr>
            <a:srgbClr val="A4A3A4"/>
          </p15:clr>
        </p15:guide>
        <p15:guide id="8" pos="710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05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743" autoAdjust="0"/>
  </p:normalViewPr>
  <p:slideViewPr>
    <p:cSldViewPr showGuides="1">
      <p:cViewPr varScale="1">
        <p:scale>
          <a:sx n="70" d="100"/>
          <a:sy n="70" d="100"/>
        </p:scale>
        <p:origin x="714" y="60"/>
      </p:cViewPr>
      <p:guideLst>
        <p:guide orient="horz" pos="1661"/>
        <p:guide orient="horz" pos="945"/>
        <p:guide orient="horz" pos="3888"/>
        <p:guide orient="horz" pos="192"/>
        <p:guide orient="horz" pos="2523"/>
        <p:guide pos="3521"/>
        <p:guide pos="704"/>
        <p:guide pos="710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3072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>
              <a:solidFill>
                <a:schemeClr val="tx2"/>
              </a:solidFill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73C59C-4E16-4A64-A766-34DB213E11B3}" type="datetimeFigureOut">
              <a:rPr lang="ru-RU">
                <a:solidFill>
                  <a:schemeClr val="tx2"/>
                </a:solidFill>
              </a:rPr>
              <a:t>15.11.2022</a:t>
            </a:fld>
            <a:endParaRPr>
              <a:solidFill>
                <a:schemeClr val="tx2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>
              <a:solidFill>
                <a:schemeClr val="tx2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D77566-CD65-4859-9FA1-43956DC85B8C}" type="slidenum">
              <a:rPr>
                <a:solidFill>
                  <a:schemeClr val="tx2"/>
                </a:solidFill>
              </a:rPr>
              <a:t>‹#›</a:t>
            </a:fld>
            <a:endParaRPr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798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95CF31C-F757-429C-A789-86504F04C3BE}" type="datetimeFigureOut">
              <a:rPr lang="ru-RU"/>
              <a:pPr/>
              <a:t>15.11.2022</a:t>
            </a:fld>
            <a:endParaRPr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Образец текста</a:t>
            </a:r>
          </a:p>
          <a:p>
            <a:pPr lvl="1"/>
            <a:r>
              <a:rPr/>
              <a:t>Второй уровень</a:t>
            </a:r>
          </a:p>
          <a:p>
            <a:pPr lvl="2"/>
            <a:r>
              <a:rPr/>
              <a:t>Третий уровень</a:t>
            </a:r>
          </a:p>
          <a:p>
            <a:pPr lvl="3"/>
            <a:r>
              <a:rPr/>
              <a:t>Четвертый уровень</a:t>
            </a:r>
          </a:p>
          <a:p>
            <a:pPr lvl="4"/>
            <a:r>
              <a:rPr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8796F01-7154-41E0-B48B-A6921757531A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4077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796F01-7154-41E0-B48B-A6921757531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881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Инструкции</a:t>
            </a:r>
            <a:r>
              <a:rPr lang="ru-RU" baseline="0" dirty="0" smtClean="0"/>
              <a:t> для организаторов двух частные.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796F01-7154-41E0-B48B-A6921757531A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4346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04A1C9B-7A2B-44C3-8BFF-0BBA262A32D4}" type="slidenum">
              <a:rPr lang="ru-RU" altLang="ru-RU" smtClean="0">
                <a:ea typeface="宋体" pitchFamily="2" charset="-122"/>
              </a:rPr>
              <a:pPr algn="r" eaLnBrk="1" hangingPunct="1">
                <a:spcBef>
                  <a:spcPct val="0"/>
                </a:spcBef>
              </a:pPr>
              <a:t>10</a:t>
            </a:fld>
            <a:endParaRPr lang="ru-RU" altLang="ru-RU" smtClean="0"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765335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9C39878-E12C-4DA7-B42E-99EC2C620D99}" type="slidenum">
              <a:rPr lang="ru-RU" altLang="ru-RU" smtClean="0">
                <a:ea typeface="宋体" pitchFamily="2" charset="-122"/>
              </a:rPr>
              <a:pPr algn="r" eaLnBrk="1" hangingPunct="1">
                <a:spcBef>
                  <a:spcPct val="0"/>
                </a:spcBef>
              </a:pPr>
              <a:t>11</a:t>
            </a:fld>
            <a:endParaRPr lang="ru-RU" altLang="ru-RU" smtClean="0"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113561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505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450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5D9F1BE-EC1B-4356-AA8D-B9C964D17DE4}" type="slidenum">
              <a:rPr lang="ru-RU" altLang="ru-RU" smtClean="0">
                <a:ea typeface="宋体" pitchFamily="2" charset="-122"/>
              </a:rPr>
              <a:pPr algn="r" eaLnBrk="1" hangingPunct="1">
                <a:spcBef>
                  <a:spcPct val="0"/>
                </a:spcBef>
              </a:pPr>
              <a:t>12</a:t>
            </a:fld>
            <a:endParaRPr lang="ru-RU" altLang="ru-RU" smtClean="0"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938416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505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450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5D9F1BE-EC1B-4356-AA8D-B9C964D17DE4}" type="slidenum">
              <a:rPr lang="ru-RU" altLang="ru-RU" smtClean="0">
                <a:ea typeface="宋体" pitchFamily="2" charset="-122"/>
              </a:rPr>
              <a:pPr algn="r" eaLnBrk="1" hangingPunct="1">
                <a:spcBef>
                  <a:spcPct val="0"/>
                </a:spcBef>
              </a:pPr>
              <a:t>13</a:t>
            </a:fld>
            <a:endParaRPr lang="ru-RU" altLang="ru-RU" smtClean="0"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051427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F787FC10-C4AB-4493-BCEE-F54D1E27927D}" type="slidenum">
              <a:rPr lang="ru-RU" altLang="ru-RU" smtClean="0">
                <a:ea typeface="SimSun" pitchFamily="2" charset="-122"/>
              </a:rPr>
              <a:pPr/>
              <a:t>14</a:t>
            </a:fld>
            <a:endParaRPr lang="ru-RU" altLang="ru-RU" smtClean="0"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83723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88825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6675" y="2404534"/>
            <a:ext cx="7764913" cy="1646302"/>
          </a:xfrm>
        </p:spPr>
        <p:txBody>
          <a:bodyPr anchor="b">
            <a:noAutofit/>
          </a:bodyPr>
          <a:lstStyle>
            <a:lvl1pPr algn="r">
              <a:defRPr sz="5398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6675" y="4050834"/>
            <a:ext cx="7764913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926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609600"/>
            <a:ext cx="8594429" cy="3403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470400"/>
            <a:ext cx="859442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04D1-F9BD-4643-8480-6EA41EB484F1}" type="datetimeFigureOut">
              <a:rPr lang="ru-RU" noProof="0" smtClean="0"/>
              <a:pPr/>
              <a:t>15.11.2022</a:t>
            </a:fld>
            <a:endParaRPr lang="ru-RU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220782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092" y="609600"/>
            <a:ext cx="809202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5783" y="3632200"/>
            <a:ext cx="722264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470400"/>
            <a:ext cx="859442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04D1-F9BD-4643-8480-6EA41EB484F1}" type="datetimeFigureOut">
              <a:rPr lang="ru-RU" noProof="0" smtClean="0"/>
              <a:pPr/>
              <a:t>15.11.2022</a:t>
            </a:fld>
            <a:endParaRPr lang="ru-RU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20" name="TextBox 19"/>
          <p:cNvSpPr txBox="1"/>
          <p:nvPr/>
        </p:nvSpPr>
        <p:spPr>
          <a:xfrm>
            <a:off x="541729" y="790378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0695" y="288655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2399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040959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1931988"/>
            <a:ext cx="8594429" cy="2595460"/>
          </a:xfrm>
        </p:spPr>
        <p:txBody>
          <a:bodyPr anchor="b">
            <a:normAutofit/>
          </a:bodyPr>
          <a:lstStyle>
            <a:lvl1pPr algn="l">
              <a:defRPr sz="4399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04D1-F9BD-4643-8480-6EA41EB484F1}" type="datetimeFigureOut">
              <a:rPr lang="ru-RU" noProof="0" smtClean="0"/>
              <a:pPr/>
              <a:t>15.11.2022</a:t>
            </a:fld>
            <a:endParaRPr lang="ru-RU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803479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092" y="609600"/>
            <a:ext cx="809202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156" y="4013200"/>
            <a:ext cx="8594430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04D1-F9BD-4643-8480-6EA41EB484F1}" type="datetimeFigureOut">
              <a:rPr lang="ru-RU" noProof="0" smtClean="0"/>
              <a:pPr/>
              <a:t>15.11.2022</a:t>
            </a:fld>
            <a:endParaRPr lang="ru-RU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24" name="TextBox 23"/>
          <p:cNvSpPr txBox="1"/>
          <p:nvPr/>
        </p:nvSpPr>
        <p:spPr>
          <a:xfrm>
            <a:off x="541729" y="790378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0695" y="288655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218524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621" y="609600"/>
            <a:ext cx="858596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156" y="4013200"/>
            <a:ext cx="8594430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accent1"/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04D1-F9BD-4643-8480-6EA41EB484F1}" type="datetimeFigureOut">
              <a:rPr lang="ru-RU" noProof="0" smtClean="0"/>
              <a:pPr/>
              <a:t>15.11.2022</a:t>
            </a:fld>
            <a:endParaRPr lang="ru-RU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1270286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CB6C2-1084-4AED-A74A-DF028B0094EA}" type="datetimeFigureOut">
              <a:rPr lang="ru-RU" noProof="0" smtClean="0"/>
              <a:t>15.11.2022</a:t>
            </a:fld>
            <a:endParaRPr lang="ru-RU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C5AD9-787D-40FA-8A4D-16A055B9AF81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015465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5599" y="609600"/>
            <a:ext cx="130440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159" y="609600"/>
            <a:ext cx="7058311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CB6C2-1084-4AED-A74A-DF028B0094EA}" type="datetimeFigureOut">
              <a:rPr lang="ru-RU" noProof="0" smtClean="0"/>
              <a:t>15.11.2022</a:t>
            </a:fld>
            <a:endParaRPr lang="ru-RU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C5AD9-787D-40FA-8A4D-16A055B9AF81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225405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599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A30F4-0B4E-4E4B-BC36-C30CD13F4E17}" type="datetimeFigureOut">
              <a:rPr lang="ru-RU" noProof="0" smtClean="0"/>
              <a:t>15.11.2022</a:t>
            </a:fld>
            <a:endParaRPr lang="ru-RU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BA0E-20D0-4E7C-B286-26C960A6788F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613364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2700868"/>
            <a:ext cx="8594429" cy="1826581"/>
          </a:xfrm>
        </p:spPr>
        <p:txBody>
          <a:bodyPr anchor="b"/>
          <a:lstStyle>
            <a:lvl1pPr algn="l">
              <a:defRPr sz="3999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860400"/>
          </a:xfrm>
        </p:spPr>
        <p:txBody>
          <a:bodyPr anchor="t"/>
          <a:lstStyle>
            <a:lvl1pPr marL="0" indent="0" algn="l">
              <a:buNone/>
              <a:defRPr sz="19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471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158" y="2160589"/>
            <a:ext cx="418294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8645" y="2160590"/>
            <a:ext cx="418294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04D1-F9BD-4643-8480-6EA41EB484F1}" type="datetimeFigureOut">
              <a:rPr lang="ru-RU" noProof="0" smtClean="0"/>
              <a:t>15.11.2022</a:t>
            </a:fld>
            <a:endParaRPr lang="ru-RU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560101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570" y="2160983"/>
            <a:ext cx="4184533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70" y="2737246"/>
            <a:ext cx="418453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7058" y="2160983"/>
            <a:ext cx="4184528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7059" y="2737246"/>
            <a:ext cx="418452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04D1-F9BD-4643-8480-6EA41EB484F1}" type="datetimeFigureOut">
              <a:rPr lang="ru-RU" noProof="0" smtClean="0"/>
              <a:t>15.11.2022</a:t>
            </a:fld>
            <a:endParaRPr lang="ru-RU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532753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609600"/>
            <a:ext cx="8594429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04D1-F9BD-4643-8480-6EA41EB484F1}" type="datetimeFigureOut">
              <a:rPr lang="ru-RU" noProof="0" smtClean="0"/>
              <a:t>15.11.2022</a:t>
            </a:fld>
            <a:endParaRPr lang="ru-RU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825554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04D1-F9BD-4643-8480-6EA41EB484F1}" type="datetimeFigureOut">
              <a:rPr lang="ru-RU" noProof="0" smtClean="0"/>
              <a:t>15.11.2022</a:t>
            </a:fld>
            <a:endParaRPr lang="ru-RU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261082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1498604"/>
            <a:ext cx="3853524" cy="1278466"/>
          </a:xfrm>
        </p:spPr>
        <p:txBody>
          <a:bodyPr anchor="b">
            <a:normAutofit/>
          </a:bodyPr>
          <a:lstStyle>
            <a:lvl1pPr>
              <a:defRPr sz="1999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9222" y="514925"/>
            <a:ext cx="4512366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158" y="2777069"/>
            <a:ext cx="3853524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6926" indent="0">
              <a:buNone/>
              <a:defRPr sz="1400"/>
            </a:lvl2pPr>
            <a:lvl3pPr marL="913852" indent="0">
              <a:buNone/>
              <a:defRPr sz="1200"/>
            </a:lvl3pPr>
            <a:lvl4pPr marL="1370778" indent="0">
              <a:buNone/>
              <a:defRPr sz="1000"/>
            </a:lvl4pPr>
            <a:lvl5pPr marL="1827703" indent="0">
              <a:buNone/>
              <a:defRPr sz="1000"/>
            </a:lvl5pPr>
            <a:lvl6pPr marL="2284628" indent="0">
              <a:buNone/>
              <a:defRPr sz="1000"/>
            </a:lvl6pPr>
            <a:lvl7pPr marL="2741554" indent="0">
              <a:buNone/>
              <a:defRPr sz="1000"/>
            </a:lvl7pPr>
            <a:lvl8pPr marL="3198480" indent="0">
              <a:buNone/>
              <a:defRPr sz="1000"/>
            </a:lvl8pPr>
            <a:lvl9pPr marL="3655406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BF754-515F-40B9-8D24-D54D5825B3D0}" type="datetimeFigureOut">
              <a:rPr lang="ru-RU" noProof="0" smtClean="0"/>
              <a:t>15.11.2022</a:t>
            </a:fld>
            <a:endParaRPr lang="ru-RU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BB78A-01B4-41F2-96B0-677A4A28283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061213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4800600"/>
            <a:ext cx="8594428" cy="566738"/>
          </a:xfrm>
        </p:spPr>
        <p:txBody>
          <a:bodyPr anchor="b">
            <a:normAutofit/>
          </a:bodyPr>
          <a:lstStyle>
            <a:lvl1pPr algn="l">
              <a:defRPr sz="2399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158" y="609600"/>
            <a:ext cx="8594429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158" y="5367338"/>
            <a:ext cx="8594428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BF754-515F-40B9-8D24-D54D5825B3D0}" type="datetimeFigureOut">
              <a:rPr lang="ru-RU" noProof="0" smtClean="0"/>
              <a:t>15.11.2022</a:t>
            </a:fld>
            <a:endParaRPr lang="ru-RU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BB78A-01B4-41F2-96B0-677A4A28283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162766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88825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158" y="609600"/>
            <a:ext cx="8594429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8" y="2160590"/>
            <a:ext cx="8594429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3257" y="6041363"/>
            <a:ext cx="9117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204D1-F9BD-4643-8480-6EA41EB484F1}" type="datetimeFigureOut">
              <a:rPr lang="ru-RU" noProof="0" smtClean="0"/>
              <a:pPr/>
              <a:t>15.11.2022</a:t>
            </a:fld>
            <a:endParaRPr lang="ru-RU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158" y="6041363"/>
            <a:ext cx="62959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8426" y="6041363"/>
            <a:ext cx="68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B37DED6-D4C7-42EE-AB49-D2E39E64FDE4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737847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063" rtl="0" eaLnBrk="1" latinLnBrk="0" hangingPunct="1">
        <a:spcBef>
          <a:spcPct val="0"/>
        </a:spcBef>
        <a:buNone/>
        <a:defRPr sz="3599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797" indent="-342797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727" indent="-285664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657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599720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6783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3846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0908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7971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5034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5859" y="116632"/>
            <a:ext cx="10148803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положения</a:t>
            </a:r>
            <a:endParaRPr lang="ru-RU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478" y="692696"/>
            <a:ext cx="11691563" cy="5976664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8000" dirty="0" smtClean="0">
                <a:solidFill>
                  <a:srgbClr val="0405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 (И) </a:t>
            </a:r>
            <a:r>
              <a:rPr lang="ru-RU" sz="8000" dirty="0">
                <a:solidFill>
                  <a:srgbClr val="0405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проводится </a:t>
            </a:r>
            <a:r>
              <a:rPr lang="ru-RU" sz="8000" dirty="0" smtClean="0">
                <a:solidFill>
                  <a:srgbClr val="0405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декабря 2022 года; дополнительные сроки – 1 февраля и </a:t>
            </a:r>
            <a:r>
              <a:rPr lang="ru-RU" sz="8000" dirty="0">
                <a:solidFill>
                  <a:srgbClr val="0405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8000" dirty="0" smtClean="0">
                <a:solidFill>
                  <a:srgbClr val="0405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мая 2023 года.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ru-RU" sz="8000" dirty="0">
              <a:solidFill>
                <a:srgbClr val="04050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8000" dirty="0">
                <a:solidFill>
                  <a:srgbClr val="0405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 </a:t>
            </a:r>
            <a:r>
              <a:rPr lang="ru-RU" sz="8000" dirty="0" smtClean="0">
                <a:solidFill>
                  <a:srgbClr val="0405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- 3 </a:t>
            </a:r>
            <a:r>
              <a:rPr lang="ru-RU" sz="8000" dirty="0">
                <a:solidFill>
                  <a:srgbClr val="0405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часа 55 минут (235 </a:t>
            </a:r>
            <a:r>
              <a:rPr lang="ru-RU" sz="8000" dirty="0" smtClean="0">
                <a:solidFill>
                  <a:srgbClr val="0405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мин). Начало в 10.00 по местному времени.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ru-RU" sz="8000" dirty="0" smtClean="0">
              <a:solidFill>
                <a:srgbClr val="04050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8000" dirty="0" smtClean="0">
                <a:solidFill>
                  <a:srgbClr val="0405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ИС(И) проводится в школах, СПО – в соответствии со схемой (приказы  № 756 и 757).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ru-RU" sz="8000" dirty="0" smtClean="0">
              <a:solidFill>
                <a:srgbClr val="04050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8000" dirty="0">
                <a:solidFill>
                  <a:srgbClr val="0405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Итоговое </a:t>
            </a:r>
            <a:r>
              <a:rPr lang="ru-RU" sz="8000" dirty="0" smtClean="0">
                <a:solidFill>
                  <a:srgbClr val="0405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изложение пишут </a:t>
            </a:r>
            <a:r>
              <a:rPr lang="ru-RU" sz="8000" dirty="0">
                <a:solidFill>
                  <a:srgbClr val="0405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с ОВЗ, дети-инвалиды и </a:t>
            </a:r>
            <a:r>
              <a:rPr lang="ru-RU" sz="8000" dirty="0" smtClean="0">
                <a:solidFill>
                  <a:srgbClr val="0405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инвалиды; обучающиеся в специальных учебно-воспитательных учреждениях </a:t>
            </a:r>
            <a:r>
              <a:rPr lang="ru-RU" sz="8000" dirty="0">
                <a:solidFill>
                  <a:srgbClr val="0405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закрытого </a:t>
            </a:r>
            <a:r>
              <a:rPr lang="ru-RU" sz="8000" dirty="0" smtClean="0">
                <a:solidFill>
                  <a:srgbClr val="0405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типа; обучающиеся </a:t>
            </a:r>
            <a:r>
              <a:rPr lang="ru-RU" sz="8000" dirty="0">
                <a:solidFill>
                  <a:srgbClr val="0405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8000" dirty="0" smtClean="0">
                <a:solidFill>
                  <a:srgbClr val="0405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дому.   Для </a:t>
            </a:r>
            <a:r>
              <a:rPr lang="ru-RU" sz="8000" dirty="0">
                <a:solidFill>
                  <a:srgbClr val="0405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 </a:t>
            </a:r>
            <a:r>
              <a:rPr lang="ru-RU" sz="8000" dirty="0" smtClean="0">
                <a:solidFill>
                  <a:srgbClr val="0405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ИС(И) </a:t>
            </a:r>
            <a:r>
              <a:rPr lang="ru-RU" sz="8000" dirty="0">
                <a:solidFill>
                  <a:srgbClr val="0405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ОВЗ, детей-инвалидов и инвалидов продолжительность </a:t>
            </a:r>
            <a:r>
              <a:rPr lang="ru-RU" sz="8000" dirty="0" smtClean="0">
                <a:solidFill>
                  <a:srgbClr val="0405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увеличивается </a:t>
            </a:r>
            <a:r>
              <a:rPr lang="ru-RU" sz="8000" dirty="0">
                <a:solidFill>
                  <a:srgbClr val="0405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1,5 </a:t>
            </a:r>
            <a:r>
              <a:rPr lang="ru-RU" sz="8000" dirty="0" smtClean="0">
                <a:solidFill>
                  <a:srgbClr val="0405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часа. При продолжительности 4 </a:t>
            </a:r>
            <a:r>
              <a:rPr lang="ru-RU" sz="8000" dirty="0">
                <a:solidFill>
                  <a:srgbClr val="0405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более часа организуется питание </a:t>
            </a:r>
            <a:r>
              <a:rPr lang="ru-RU" sz="8000" dirty="0" smtClean="0">
                <a:solidFill>
                  <a:srgbClr val="0405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 </a:t>
            </a:r>
            <a:r>
              <a:rPr lang="ru-RU" sz="8000" dirty="0">
                <a:solidFill>
                  <a:srgbClr val="0405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8000" dirty="0" smtClean="0">
                <a:solidFill>
                  <a:srgbClr val="0405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перерывы. </a:t>
            </a:r>
            <a:r>
              <a:rPr lang="ru-RU" sz="8000" dirty="0">
                <a:solidFill>
                  <a:srgbClr val="0405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ИС(И) может быть в письменной и устной форме</a:t>
            </a:r>
            <a:r>
              <a:rPr lang="ru-RU" sz="8000" dirty="0" smtClean="0">
                <a:solidFill>
                  <a:srgbClr val="0405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ru-RU" sz="8000" dirty="0">
              <a:solidFill>
                <a:srgbClr val="04050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8000" dirty="0" smtClean="0">
                <a:solidFill>
                  <a:srgbClr val="0405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10 классов </a:t>
            </a:r>
            <a:r>
              <a:rPr lang="ru-RU" sz="8000" dirty="0">
                <a:solidFill>
                  <a:srgbClr val="0405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участвуют в </a:t>
            </a:r>
            <a:r>
              <a:rPr lang="ru-RU" sz="8000" dirty="0" smtClean="0">
                <a:solidFill>
                  <a:srgbClr val="0405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ИС(И).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ru-RU" sz="8000" dirty="0" smtClean="0">
              <a:solidFill>
                <a:srgbClr val="04050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8000" dirty="0" smtClean="0">
                <a:solidFill>
                  <a:srgbClr val="0405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8000" dirty="0">
                <a:solidFill>
                  <a:srgbClr val="0405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 написания </a:t>
            </a:r>
            <a:r>
              <a:rPr lang="ru-RU" sz="8000" dirty="0" smtClean="0">
                <a:solidFill>
                  <a:srgbClr val="0405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 (И) не </a:t>
            </a:r>
            <a:r>
              <a:rPr lang="ru-RU" sz="8000" dirty="0">
                <a:solidFill>
                  <a:srgbClr val="0405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включается время, выделенное на </a:t>
            </a:r>
            <a:r>
              <a:rPr lang="ru-RU" sz="8000" dirty="0" smtClean="0">
                <a:solidFill>
                  <a:srgbClr val="0405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инструктаж участников, </a:t>
            </a:r>
            <a:r>
              <a:rPr lang="ru-RU" sz="8000" dirty="0">
                <a:solidFill>
                  <a:srgbClr val="0405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заполнение ими регистрационных полей и др</a:t>
            </a:r>
            <a:r>
              <a:rPr lang="ru-RU" sz="8000" dirty="0" smtClean="0">
                <a:solidFill>
                  <a:srgbClr val="0405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8000" dirty="0" smtClean="0">
              <a:solidFill>
                <a:srgbClr val="04050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участия в итоговом сочинении (изложении) 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заявления подаются не позднее чем за две недели до начала проведения итогового сочинения (изложения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т.е. до </a:t>
            </a:r>
            <a:r>
              <a:rPr lang="ru-RU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 ноября 2022г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ru-RU" sz="8000" dirty="0" smtClean="0">
              <a:solidFill>
                <a:srgbClr val="04050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ru-RU" sz="8000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5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478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Рисунок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9432" y="5027613"/>
            <a:ext cx="9721434" cy="1706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0" y="1"/>
            <a:ext cx="12188825" cy="10064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оформления и оценивания бланков ИС(И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altLang="ru-RU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altLang="ru-RU" sz="2800" b="1" dirty="0" smtClean="0">
                <a:solidFill>
                  <a:srgbClr val="040508"/>
                </a:solidFill>
                <a:latin typeface="Times New Roman" pitchFamily="18" charset="0"/>
                <a:cs typeface="Times New Roman" pitchFamily="18" charset="0"/>
              </a:rPr>
              <a:t>Заполнение бланка регистрации</a:t>
            </a:r>
            <a:endParaRPr lang="ru-RU" altLang="ru-RU" sz="2800" b="1" dirty="0">
              <a:solidFill>
                <a:srgbClr val="04050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Group 10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2070573"/>
              </p:ext>
            </p:extLst>
          </p:nvPr>
        </p:nvGraphicFramePr>
        <p:xfrm>
          <a:off x="134493" y="1006475"/>
          <a:ext cx="11836373" cy="4049034"/>
        </p:xfrm>
        <a:graphic>
          <a:graphicData uri="http://schemas.openxmlformats.org/drawingml/2006/table">
            <a:tbl>
              <a:tblPr/>
              <a:tblGrid>
                <a:gridCol w="48501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862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62954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Заполняемые участником поля</a:t>
                      </a:r>
                    </a:p>
                  </a:txBody>
                  <a:tcPr marL="91414" marR="91414" marT="45712" marB="45712" horzOverflow="overflow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Указания по заполнению</a:t>
                      </a:r>
                    </a:p>
                  </a:txBody>
                  <a:tcPr marL="91414" marR="91414" marT="45712" marB="45712" anchor="ctr" horzOverflow="overflow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2954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региона</a:t>
                      </a:r>
                    </a:p>
                  </a:txBody>
                  <a:tcPr marL="91414" marR="91414" marT="45712" marB="45712" anchor="ctr" horzOverflow="overflow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субъекта РФ:  34 </a:t>
                      </a:r>
                    </a:p>
                  </a:txBody>
                  <a:tcPr marL="91414" marR="91414" marT="45712" marB="45712" anchor="ctr" horzOverflow="overflow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2954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ОО</a:t>
                      </a:r>
                    </a:p>
                  </a:txBody>
                  <a:tcPr marL="91414" marR="91414" marT="45712" marB="45712" anchor="ctr" horzOverflow="overflow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ОО, где учится участник</a:t>
                      </a:r>
                    </a:p>
                  </a:txBody>
                  <a:tcPr marL="91414" marR="91414" marT="45712" marB="45712" anchor="ctr" horzOverflow="overflow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2954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Класс: номер, буква</a:t>
                      </a:r>
                    </a:p>
                  </a:txBody>
                  <a:tcPr marL="91414" marR="91414" marT="45712" marB="45712" anchor="ctr" horzOverflow="overflow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Класс, в котором учится:   11а (12 а)</a:t>
                      </a:r>
                    </a:p>
                  </a:txBody>
                  <a:tcPr marL="91414" marR="91414" marT="45712" marB="45712" anchor="ctr" horzOverflow="overflow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2954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 проведения</a:t>
                      </a:r>
                    </a:p>
                  </a:txBody>
                  <a:tcPr marL="91414" marR="91414" marT="45712" marB="45712" anchor="ctr" horzOverflow="overflow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ОО, где пишет сочинение (изложение)</a:t>
                      </a:r>
                    </a:p>
                  </a:txBody>
                  <a:tcPr marL="91414" marR="91414" marT="45712" marB="45712" anchor="ctr" horzOverflow="overflow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2954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Номер кабинета</a:t>
                      </a:r>
                    </a:p>
                  </a:txBody>
                  <a:tcPr marL="91414" marR="91414" marT="45712" marB="45712" anchor="ctr" horzOverflow="overflow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Указывается номер аудитории</a:t>
                      </a:r>
                    </a:p>
                  </a:txBody>
                  <a:tcPr marL="91414" marR="91414" marT="45712" marB="45712" anchor="ctr" horzOverflow="overflow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2954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проведения</a:t>
                      </a:r>
                    </a:p>
                  </a:txBody>
                  <a:tcPr marL="91414" marR="91414" marT="45712" marB="45712" anchor="ctr" horzOverflow="overflow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1-12-21</a:t>
                      </a:r>
                    </a:p>
                  </a:txBody>
                  <a:tcPr marL="91414" marR="91414" marT="45712" marB="45712" anchor="ctr" horzOverflow="overflow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2954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вида работы</a:t>
                      </a:r>
                    </a:p>
                  </a:txBody>
                  <a:tcPr marL="91414" marR="91414" marT="45712" marB="45712" anchor="ctr" horzOverflow="overflow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– сочинение, 21 – изложение</a:t>
                      </a:r>
                    </a:p>
                  </a:txBody>
                  <a:tcPr marL="91414" marR="91414" marT="45712" marB="45712" anchor="ctr" horzOverflow="overflow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62954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вида работы</a:t>
                      </a:r>
                    </a:p>
                  </a:txBody>
                  <a:tcPr marL="91414" marR="91414" marT="45712" marB="45712" anchor="ctr" horzOverflow="overflow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СОЧИНЕНИЕ   или   ИЗЛОЖЕНИЕ</a:t>
                      </a:r>
                    </a:p>
                  </a:txBody>
                  <a:tcPr marL="91414" marR="91414" marT="45712" marB="45712" anchor="ctr" horzOverflow="overflow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62954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Номер темы</a:t>
                      </a:r>
                    </a:p>
                  </a:txBody>
                  <a:tcPr marL="91414" marR="91414" marT="45712" marB="45712" anchor="ctr" horzOverflow="overflow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ххх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4" marR="91414" marT="45712" marB="45712" anchor="ctr" horzOverflow="overflow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91594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бланков</a:t>
                      </a:r>
                    </a:p>
                  </a:txBody>
                  <a:tcPr marL="91414" marR="91414" marT="45712" marB="45712" anchor="ctr" horzOverflow="overflow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использованных в работе бланков записи </a:t>
                      </a:r>
                    </a:p>
                  </a:txBody>
                  <a:tcPr marL="91414" marR="91414" marT="45712" marB="45712" anchor="ctr" horzOverflow="overflow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7863485" y="6007100"/>
            <a:ext cx="1058058" cy="53975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1639991" y="6007101"/>
            <a:ext cx="6223495" cy="26987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120620" y="5124451"/>
            <a:ext cx="2128812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defRPr/>
            </a:pPr>
            <a:r>
              <a:rPr lang="ru-RU" altLang="ru-RU" sz="1800" b="1" dirty="0">
                <a:solidFill>
                  <a:srgbClr val="002060"/>
                </a:solidFill>
                <a:effectLst/>
                <a:ea typeface="+mn-ea"/>
                <a:cs typeface="Times New Roman" panose="02020603050405020304" pitchFamily="18" charset="0"/>
              </a:rPr>
              <a:t>(заполняется членом комиссии при сдаче работы)</a:t>
            </a:r>
          </a:p>
        </p:txBody>
      </p:sp>
    </p:spTree>
    <p:extLst>
      <p:ext uri="{BB962C8B-B14F-4D97-AF65-F5344CB8AC3E}">
        <p14:creationId xmlns:p14="http://schemas.microsoft.com/office/powerpoint/2010/main" val="321612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1"/>
            <a:ext cx="12188825" cy="1071563"/>
          </a:xfrm>
          <a:prstGeom prst="rect">
            <a:avLst/>
          </a:prstGeom>
          <a:solidFill>
            <a:srgbClr val="4396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r>
              <a:rPr lang="ru-RU" altLang="ru-RU" sz="3200" b="1" dirty="0">
                <a:solidFill>
                  <a:schemeClr val="bg1"/>
                </a:solidFill>
              </a:rPr>
              <a:t>Заполнение бланка регистрации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279327" y="1408114"/>
            <a:ext cx="11488391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effectLst/>
              </a:rPr>
              <a:t>В средней части бланка регистрации расположена краткая инструкция по заполнению бланков и выполнению итогового сочинения (изложения), а также поле для подписи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участника.</a:t>
            </a:r>
          </a:p>
          <a:p>
            <a:pPr>
              <a:defRPr/>
            </a:pPr>
            <a:r>
              <a:rPr lang="ru-RU" b="1" dirty="0" smtClean="0">
                <a:solidFill>
                  <a:srgbClr val="FF0000"/>
                </a:solidFill>
              </a:rPr>
              <a:t>Смотрим «Правила заполнения бланков»</a:t>
            </a:r>
            <a:endParaRPr lang="ru-RU" sz="2400" b="1" dirty="0">
              <a:solidFill>
                <a:srgbClr val="FF0000"/>
              </a:solidFill>
              <a:effectLst/>
            </a:endParaRPr>
          </a:p>
        </p:txBody>
      </p:sp>
      <p:pic>
        <p:nvPicPr>
          <p:cNvPr id="22532" name="Рисунок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600" y="3429000"/>
            <a:ext cx="10377412" cy="2743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7251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1"/>
            <a:ext cx="12188825" cy="764704"/>
          </a:xfrm>
          <a:prstGeom prst="rect">
            <a:avLst/>
          </a:prstGeom>
          <a:solidFill>
            <a:srgbClr val="4396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оформления бланков участника со 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статусом 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«Не закончил»</a:t>
            </a:r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6398" y="786930"/>
            <a:ext cx="11378654" cy="36471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 </a:t>
            </a:r>
            <a:r>
              <a:rPr lang="ru-RU" sz="2100" b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100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если участник </a:t>
            </a:r>
            <a:r>
              <a:rPr lang="ru-RU" sz="2100" b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100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состоянию здоровья или </a:t>
            </a:r>
            <a:r>
              <a:rPr lang="ru-RU" sz="2100" b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др. причинам </a:t>
            </a:r>
            <a:r>
              <a:rPr lang="ru-RU" sz="2100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 может завершить написание </a:t>
            </a:r>
            <a:r>
              <a:rPr lang="ru-RU" sz="2100" b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ИС(И), </a:t>
            </a:r>
            <a:r>
              <a:rPr lang="ru-RU" sz="2100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он может покинуть место </a:t>
            </a:r>
            <a:r>
              <a:rPr lang="ru-RU" sz="2100" b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проведения.</a:t>
            </a:r>
            <a:r>
              <a:rPr lang="ru-RU" sz="21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оригинале бланка регистрации такого участника организатор ставит метку в поле «Не закончил» и свою подпись</a:t>
            </a:r>
            <a:r>
              <a:rPr lang="ru-RU" sz="2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Организатор вносит соответствующую отметку в форму ИС-05, </a:t>
            </a:r>
            <a:r>
              <a:rPr lang="ru-RU" sz="21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данной форме участник </a:t>
            </a:r>
            <a:r>
              <a:rPr lang="ru-RU" sz="2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ставит свою подпись. Составляется </a:t>
            </a:r>
            <a:r>
              <a:rPr lang="ru-RU" sz="21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 (форма ИС-08).</a:t>
            </a:r>
          </a:p>
          <a:p>
            <a:pPr algn="just">
              <a:defRPr/>
            </a:pPr>
            <a:r>
              <a:rPr lang="ru-RU" sz="2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1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По окончании ИС(И) комплект бланков такого участника кладется </a:t>
            </a:r>
            <a:r>
              <a:rPr lang="ru-RU" sz="2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первым в </a:t>
            </a:r>
            <a:r>
              <a:rPr lang="ru-RU" sz="21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пакет  аудитории. Копирование </a:t>
            </a:r>
            <a:r>
              <a:rPr lang="ru-RU" sz="2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бланков </a:t>
            </a:r>
            <a:r>
              <a:rPr lang="ru-RU" sz="21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обучающего, досрочно завершившего ИС(И), </a:t>
            </a:r>
            <a:r>
              <a:rPr lang="ru-RU" sz="2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проводится.</a:t>
            </a:r>
          </a:p>
          <a:p>
            <a:pPr algn="just">
              <a:defRPr/>
            </a:pPr>
            <a:r>
              <a:rPr lang="ru-RU" sz="21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В МПК такое ИС(И) </a:t>
            </a:r>
            <a:r>
              <a:rPr lang="ru-RU" sz="2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проверяется</a:t>
            </a:r>
            <a:r>
              <a:rPr lang="ru-RU" sz="21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Ответственное лицо в МПК за перенос результатов оценивания в оригинале бланка регистрации  вносит метку в поле </a:t>
            </a:r>
            <a:r>
              <a:rPr lang="ru-RU" sz="2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«Незачет» </a:t>
            </a:r>
            <a:r>
              <a:rPr lang="ru-RU" sz="21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работе в целом и ставит свою подпись.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6585" y="4434081"/>
            <a:ext cx="5040560" cy="2383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1499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1"/>
            <a:ext cx="12188825" cy="548679"/>
          </a:xfrm>
          <a:prstGeom prst="rect">
            <a:avLst/>
          </a:prstGeom>
          <a:solidFill>
            <a:srgbClr val="4396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оформления бланков участника со 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статусом 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«Удален»</a:t>
            </a:r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6398" y="548680"/>
            <a:ext cx="11060935" cy="387798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95250" algn="just">
              <a:buAutoNum type="arabicPeriod"/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если участник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ИС(И)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нарушил установленные требования, он удаляется с итогового сочинения (изложения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оригинале бланка регистрации такого участника организатор ставит метку в поле «Удален» и свою подпись. 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рганизатор вносит соответствующую отметку в форму ИС-05, в данной форме участник ставит свою подпись. Составляется акт (форма ИС-09). </a:t>
            </a:r>
          </a:p>
          <a:p>
            <a:pPr marL="95250" algn="just">
              <a:defRPr/>
            </a:pP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По окончании ИС(И) комплект бланков такого участника кладется 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первым в 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пакет 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аудитории. Копирование 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бланков 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обучающегося, удаленного с ИС(И),</a:t>
            </a:r>
          </a:p>
          <a:p>
            <a:pPr marL="95250" algn="just">
              <a:defRPr/>
            </a:pP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проводится.</a:t>
            </a:r>
          </a:p>
          <a:p>
            <a:pPr marL="95250" algn="just">
              <a:defRPr/>
            </a:pP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 МПК такое ИС(И) не проверяется. Ответственное лицо в МПК за перенос результатов оценивания в оригинале бланка регистрации  вносит метку в поле </a:t>
            </a:r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«Незачет» 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работе в целом и ставит свою подпись.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9948" y="4367054"/>
            <a:ext cx="4495800" cy="2402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2367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12188825" cy="1155700"/>
          </a:xfrm>
          <a:prstGeom prst="rect">
            <a:avLst/>
          </a:prstGeom>
          <a:solidFill>
            <a:srgbClr val="4396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t">
              <a:defRPr/>
            </a:pPr>
            <a:r>
              <a:rPr lang="ru-RU" altLang="ru-RU" sz="3200" b="1" dirty="0"/>
              <a:t>Особенности заполнения</a:t>
            </a:r>
          </a:p>
          <a:p>
            <a:pPr algn="ctr" fontAlgn="t">
              <a:defRPr/>
            </a:pPr>
            <a:r>
              <a:rPr lang="ru-RU" altLang="ru-RU" sz="3200" b="1" dirty="0"/>
              <a:t> бланка записи ответов</a:t>
            </a:r>
            <a:r>
              <a:rPr lang="ru-RU" altLang="ru-RU" sz="3200" dirty="0"/>
              <a:t> 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518348" y="2078416"/>
            <a:ext cx="57606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altLang="ru-RU" sz="2400" b="1" dirty="0" smtClean="0">
                <a:solidFill>
                  <a:srgbClr val="FF0000"/>
                </a:solidFill>
                <a:effectLst/>
                <a:cs typeface="Times New Roman" panose="02020603050405020304" pitchFamily="18" charset="0"/>
              </a:rPr>
              <a:t>В </a:t>
            </a:r>
            <a:r>
              <a:rPr lang="ru-RU" altLang="ru-RU" sz="2400" b="1" dirty="0">
                <a:solidFill>
                  <a:srgbClr val="FF0000"/>
                </a:solidFill>
                <a:effectLst/>
                <a:cs typeface="Times New Roman" panose="02020603050405020304" pitchFamily="18" charset="0"/>
              </a:rPr>
              <a:t>бланке записи участники итогового сочинения (изложения) переписывают </a:t>
            </a:r>
            <a:r>
              <a:rPr lang="ru-RU" altLang="ru-RU" sz="2400" b="1" u="sng" dirty="0">
                <a:solidFill>
                  <a:srgbClr val="FF0000"/>
                </a:solidFill>
                <a:effectLst/>
                <a:cs typeface="Times New Roman" panose="02020603050405020304" pitchFamily="18" charset="0"/>
              </a:rPr>
              <a:t>название выбранной ими темы сочинения (текста изложения).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788" y="2030791"/>
            <a:ext cx="4695825" cy="288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8634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5780" y="764704"/>
            <a:ext cx="11520133" cy="5893048"/>
          </a:xfrm>
        </p:spPr>
        <p:txBody>
          <a:bodyPr rtlCol="0">
            <a:noAutofit/>
          </a:bodyPr>
          <a:lstStyle/>
          <a:p>
            <a:pPr mar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alt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Несовпадение </a:t>
            </a:r>
            <a:r>
              <a:rPr lang="ru-RU" altLang="ru-RU" sz="2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кода работы </a:t>
            </a:r>
            <a:r>
              <a:rPr lang="ru-RU" alt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регистрационного бланка и кодов работы бланков записей.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541338" algn="l"/>
              </a:tabLst>
              <a:defRPr/>
            </a:pPr>
            <a:r>
              <a:rPr lang="ru-RU" altLang="ru-RU" sz="2800" b="1" dirty="0" smtClean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Организаторы в аудиториях путают бланки нескольких участников между собой при выдаче бланков 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541338" algn="l"/>
              </a:tabLst>
              <a:defRPr/>
            </a:pPr>
            <a:r>
              <a:rPr lang="ru-RU" altLang="ru-RU" sz="2800" b="1" dirty="0" smtClean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Передача неиспользованных </a:t>
            </a:r>
            <a:r>
              <a:rPr lang="ru-RU" altLang="ru-RU" sz="2800" b="1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бланков </a:t>
            </a:r>
            <a:r>
              <a:rPr lang="ru-RU" altLang="ru-RU" sz="2800" b="1" dirty="0" smtClean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одного участника другому участнику</a:t>
            </a:r>
          </a:p>
          <a:p>
            <a:pPr marL="31750" indent="-3175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alt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Неправильное заполнение полей бланков регистрации и бланков записей.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altLang="ru-RU" sz="2800" b="1" dirty="0" smtClean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Несовпадение </a:t>
            </a:r>
            <a:r>
              <a:rPr lang="ru-RU" altLang="ru-RU" sz="2800" b="1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номера </a:t>
            </a:r>
            <a:r>
              <a:rPr lang="ru-RU" altLang="ru-RU" sz="2800" b="1" dirty="0" smtClean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аудитории</a:t>
            </a:r>
          </a:p>
          <a:p>
            <a:pPr marL="511228" indent="-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altLang="ru-RU" sz="2800" b="1" dirty="0" smtClean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Незаполненные обязательные поля (особенно в бланках записей)</a:t>
            </a:r>
            <a:endParaRPr lang="ru-RU" altLang="ru-RU" sz="2800" b="1" dirty="0">
              <a:solidFill>
                <a:srgbClr val="5B9BD5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1228" indent="-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altLang="ru-RU" sz="2800" b="1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Неверное заполнение поля «место проведения»</a:t>
            </a:r>
          </a:p>
          <a:p>
            <a:pPr marL="511228" indent="-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altLang="ru-RU" sz="2800" b="1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Неверно указан код выполняемой работы</a:t>
            </a:r>
          </a:p>
          <a:p>
            <a:pPr marL="511228" indent="-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altLang="ru-RU" sz="2800" b="1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Неверно указано количество бланков записи у </a:t>
            </a:r>
            <a:r>
              <a:rPr lang="ru-RU" altLang="ru-RU" sz="2800" b="1" dirty="0" smtClean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</a:t>
            </a:r>
            <a:endParaRPr lang="ru-RU" altLang="ru-RU" sz="2800" b="1" dirty="0">
              <a:solidFill>
                <a:srgbClr val="5B9BD5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5780" y="0"/>
            <a:ext cx="11073633" cy="764704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2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ошибки </a:t>
            </a:r>
            <a:r>
              <a:rPr lang="ru-RU" sz="2800" b="1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 этапе написания </a:t>
            </a:r>
            <a:r>
              <a:rPr lang="ru-RU" sz="2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участниками ИС (И) в ОО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32617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1884" y="188640"/>
            <a:ext cx="8856984" cy="50405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Повторный допуск к написанию ИС(И)</a:t>
            </a:r>
            <a:endParaRPr lang="ru-RU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158" y="692696"/>
            <a:ext cx="11177894" cy="58326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 Методические рекомендации по  организации  и проведению итогового сочинения (изложения) в 2022-2023 учебном году», 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траница 11, пункт  2.4.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</a:t>
            </a:r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и проведения ИС(И) для лиц с </a:t>
            </a:r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ОВЗ</a:t>
            </a:r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детей-инвалидов и инвалидов </a:t>
            </a:r>
            <a:endParaRPr lang="ru-RU" sz="32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2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 Методические рекомендации по  организации  и проведению итогового сочинения (изложения) в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2022-2023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учебном году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 </a:t>
            </a:r>
            <a:r>
              <a:rPr lang="ru-RU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страница 24, </a:t>
            </a:r>
            <a: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 </a:t>
            </a:r>
            <a:r>
              <a:rPr lang="ru-RU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4.4</a:t>
            </a:r>
            <a: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Устная </a:t>
            </a:r>
            <a: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- страница </a:t>
            </a:r>
            <a:r>
              <a:rPr lang="ru-RU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27, </a:t>
            </a:r>
            <a: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 </a:t>
            </a:r>
            <a:r>
              <a:rPr lang="ru-RU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4.4.5.8</a:t>
            </a:r>
            <a: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298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158" y="188640"/>
            <a:ext cx="10597267" cy="1008112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Обратить внимание! Особенности тем итогового сочинения</a:t>
            </a:r>
            <a:b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158" y="908720"/>
            <a:ext cx="11105886" cy="5688632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Начиная с 2022/23 учебного года изменился подход к формированию комплектов тем итогового сочинения. Формируется закрытый банк тем итогового сочинения на основе тех тем, которые использовались в прошлые годы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1. Духовно-нравственные ориентиры в жизни человека </a:t>
            </a: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2. Семья, общество, Отечество в жизни человека </a:t>
            </a: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3. Природа и культура в жизни человека </a:t>
            </a: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2022/23 учебного года расширяются возможности выбора темы сочинения: каждый комплект будет включать не пять, а шесть тем – по две темы из каждого раздела банка: 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Темы 1, 2 «Духовно-нравственные ориентиры в жизни человека». 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Темы 3, 4 «Семья, общество, Отечество в жизни человека». </a:t>
            </a:r>
          </a:p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Темы 5, 6 «Природа и культура в жизни человека». </a:t>
            </a:r>
          </a:p>
          <a:p>
            <a:pPr algn="just"/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стр.6-8 размещены комментарии к разделам закрытого банка, требования при составлении тем итогового сочинения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образец комплекта тем.</a:t>
            </a:r>
          </a:p>
          <a:p>
            <a:pPr algn="just"/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Темы привязаны к определенным разделам и подразделам банка, но сочинение участника может быть написано так, что по содержанию оно окажется ближе другому разделу. Участник вправе выбирать свой ракурс раскрытия темы, который может совпасть или не совпасть с комментариями к разделу, в рамках которого сформулирована тема.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800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1765" y="304800"/>
            <a:ext cx="11449272" cy="16256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Обратить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Особенности тем итогового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изложения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158" y="980728"/>
            <a:ext cx="10597267" cy="5544616"/>
          </a:xfrm>
        </p:spPr>
        <p:txBody>
          <a:bodyPr>
            <a:normAutofit fontScale="92500" lnSpcReduction="20000"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2022/23 учебного года итоговое изложение проводится с использованием текстов из открытого банка текстов для итогового изложения (далее – банк изложений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Банк текстов изложения уже в открытом доступе на официальном сайте ФИПИ.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банк изложений включены тексты отечественных авторов, разработанные в 2014-2022 годах. Тексты распределены по трем разделам с учетом их содержательно-тематической направленности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1. Нравственные ценности 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Включены тексты о добре, счастье, любви, правде, дружбе, милосердии, творчестве; в них поднимаются вопросы, связанные с духовными ценностями, нравственным выбором человека, межличностными отношениями. </a:t>
            </a:r>
          </a:p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2. Мир природы 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Включены тексты о красоте окружающего мира, поводках животных, их дружбе с человеком; тексты побуждают задуматься об экологических проблемах, жизненных уроках, которые природа преподает человеку. </a:t>
            </a:r>
          </a:p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3. События истории 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Включены страницы биографий выдающихся деятелей культуры, науки и техники, а также тексты, позволяющие вспомнить важные события отечественной истории мирного и военного времени, подвиги на фронте и в тылу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644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3"/>
          <p:cNvSpPr>
            <a:spLocks noGrp="1"/>
          </p:cNvSpPr>
          <p:nvPr>
            <p:ph type="title"/>
          </p:nvPr>
        </p:nvSpPr>
        <p:spPr>
          <a:xfrm>
            <a:off x="189756" y="476672"/>
            <a:ext cx="11809311" cy="100811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 руководителя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 при подготовке и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проведении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 (И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(до </a:t>
            </a:r>
            <a:r>
              <a:rPr lang="ru-RU" sz="2800" b="1" kern="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 ноября 2021 г.)</a:t>
            </a:r>
            <a:endParaRPr lang="ru-RU" altLang="ru-RU" sz="2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379513" y="1772816"/>
            <a:ext cx="11403531" cy="475252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u"/>
              <a:defRPr sz="2000" b="1">
                <a:solidFill>
                  <a:schemeClr val="folHlink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tabLst>
                <a:tab pos="180975" algn="l"/>
              </a:tabLst>
              <a:defRPr/>
            </a:pPr>
            <a:r>
              <a:rPr lang="ru-RU" sz="2800" b="0" kern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Создать комиссии ОО по проведению ИС (И). </a:t>
            </a:r>
          </a:p>
          <a:p>
            <a:pPr marL="0" indent="0">
              <a:spcBef>
                <a:spcPts val="0"/>
              </a:spcBef>
              <a:buNone/>
              <a:tabLst>
                <a:tab pos="180975" algn="l"/>
              </a:tabLst>
              <a:defRPr/>
            </a:pPr>
            <a:r>
              <a:rPr lang="ru-RU" sz="2800" b="0" kern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Ознакомить персонал, привлекаемый к проведению ИС(И), </a:t>
            </a:r>
            <a:r>
              <a:rPr lang="ru-RU" sz="2800" b="0" kern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порядком проведения (под подпись</a:t>
            </a:r>
            <a:r>
              <a:rPr lang="ru-RU" sz="2800" b="0" kern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marL="0" indent="0">
              <a:spcBef>
                <a:spcPts val="0"/>
              </a:spcBef>
              <a:buNone/>
              <a:tabLst>
                <a:tab pos="180975" algn="l"/>
              </a:tabLst>
              <a:defRPr/>
            </a:pPr>
            <a:r>
              <a:rPr lang="ru-RU" sz="28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Ознакомление </a:t>
            </a:r>
            <a:r>
              <a:rPr lang="ru-RU" sz="28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и родителей с Памяткой о порядке проведения ИС (И)  </a:t>
            </a:r>
            <a:r>
              <a:rPr lang="ru-RU" sz="28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 инструкциями </a:t>
            </a:r>
            <a:r>
              <a:rPr lang="ru-RU" sz="28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(Приложение МР).</a:t>
            </a:r>
            <a:r>
              <a:rPr lang="ru-RU" sz="2800" b="0" kern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  <a:tabLst>
                <a:tab pos="180975" algn="l"/>
              </a:tabLst>
              <a:defRPr/>
            </a:pPr>
            <a:r>
              <a:rPr lang="ru-RU" sz="28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Организовать </a:t>
            </a:r>
            <a:r>
              <a:rPr lang="ru-RU" sz="28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регистрацию обучающихся для участия в </a:t>
            </a:r>
            <a:r>
              <a:rPr lang="ru-RU" sz="28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ИС(И).</a:t>
            </a:r>
          </a:p>
          <a:p>
            <a:pPr marL="0" indent="0">
              <a:buNone/>
              <a:tabLst>
                <a:tab pos="180975" algn="l"/>
              </a:tabLst>
              <a:defRPr/>
            </a:pPr>
            <a:r>
              <a:rPr lang="ru-RU" sz="28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Предоставить </a:t>
            </a:r>
            <a:r>
              <a:rPr lang="ru-RU" sz="28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</a:t>
            </a:r>
            <a:r>
              <a:rPr lang="ru-RU" sz="28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МОУО для </a:t>
            </a:r>
            <a:r>
              <a:rPr lang="ru-RU" sz="28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внесения в </a:t>
            </a:r>
            <a:r>
              <a:rPr lang="ru-RU" sz="28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РИС. </a:t>
            </a:r>
          </a:p>
          <a:p>
            <a:pPr marL="0" indent="0">
              <a:buNone/>
              <a:tabLst>
                <a:tab pos="180975" algn="l"/>
              </a:tabLst>
              <a:defRPr/>
            </a:pPr>
            <a:r>
              <a:rPr lang="ru-RU" sz="2800" b="0" kern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6. Определить состав учителей-предметников и др. специалистов для работы в  муниципальной предметной комиссии (МПК) по проверке ИС (И).</a:t>
            </a:r>
          </a:p>
          <a:p>
            <a:pPr marL="0" indent="0">
              <a:buFont typeface="Wingdings" pitchFamily="2" charset="2"/>
              <a:buNone/>
              <a:defRPr/>
            </a:pPr>
            <a:endParaRPr lang="ru-RU" sz="2400" kern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kern="0" dirty="0" smtClean="0">
              <a:solidFill>
                <a:srgbClr val="11111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kern="0" dirty="0" smtClean="0">
              <a:effectLst/>
            </a:endParaRPr>
          </a:p>
          <a:p>
            <a:pPr>
              <a:defRPr/>
            </a:pPr>
            <a:endParaRPr lang="ru-RU" kern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47368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 руководителя ОО при подготовке и </a:t>
            </a:r>
            <a:b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проведении ИС (И)</a:t>
            </a:r>
            <a:b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</a:t>
            </a: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 7 декабря  2022г. )</a:t>
            </a:r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158" y="2160590"/>
            <a:ext cx="10025766" cy="401161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dirty="0" smtClean="0"/>
              <a:t>                                                                                  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                                                                                     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                                                                                   </a:t>
            </a:r>
          </a:p>
          <a:p>
            <a:r>
              <a:rPr lang="ru-RU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Подготовка персонала. </a:t>
            </a:r>
          </a:p>
          <a:p>
            <a:r>
              <a:rPr lang="ru-RU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Подготовка аудиторий.</a:t>
            </a:r>
          </a:p>
          <a:p>
            <a:r>
              <a:rPr lang="ru-RU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Подготовка оборудования и материалов.</a:t>
            </a:r>
          </a:p>
          <a:p>
            <a:r>
              <a:rPr lang="ru-RU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4.Печать бланков  ИС(И)</a:t>
            </a:r>
            <a:r>
              <a:rPr lang="ru-RU" altLang="ru-RU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5.Подготовка форм: ИС-04–списки участников, ИС-05–ведомость проведения, ИС-06–протокол проверки, ИС-07–ведомость коррекции.</a:t>
            </a:r>
          </a:p>
          <a:p>
            <a:r>
              <a:rPr lang="ru-RU" altLang="ru-RU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!!! ОО СПО, СОШ УФСИН и ВСШ№1 получают бланки и формы из РЦОИ</a:t>
            </a:r>
          </a:p>
        </p:txBody>
      </p:sp>
    </p:spTree>
    <p:extLst>
      <p:ext uri="{BB962C8B-B14F-4D97-AF65-F5344CB8AC3E}">
        <p14:creationId xmlns:p14="http://schemas.microsoft.com/office/powerpoint/2010/main" val="1645449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5780" y="76200"/>
            <a:ext cx="11521279" cy="9045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 руководителя ОО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проведении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 (И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(7 декабря 2022 г.)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9755" y="1052736"/>
            <a:ext cx="11999069" cy="554461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817563" algn="l"/>
              </a:tabLst>
            </a:pPr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Проверить 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готовность </a:t>
            </a:r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учебных кабинетов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817563" algn="l"/>
              </a:tabLst>
            </a:pPr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Провести распределение и инструктаж персонала.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817563" algn="l"/>
              </a:tabLst>
            </a:pPr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Выдать организаторам инструкции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формы отчетности, черновики, </a:t>
            </a:r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словари, </a:t>
            </a:r>
            <a:r>
              <a:rPr lang="ru-RU" sz="28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гелевые</a:t>
            </a:r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ручки.</a:t>
            </a:r>
            <a:endParaRPr lang="ru-RU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817563" algn="l"/>
              </a:tabLst>
            </a:pPr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Выдать комплекты бланков по количеству участников, конверты для упаковки (см. формы сопроводительных бланков прошлого года);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817563" algn="l"/>
              </a:tabLst>
            </a:pPr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Организовать размещение участников и  проведение инструктажа с ними.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817563" algn="l"/>
              </a:tabLst>
            </a:pPr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В </a:t>
            </a:r>
            <a:r>
              <a:rPr lang="ru-RU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9.45</a:t>
            </a:r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получить темы сочинений (</a:t>
            </a:r>
            <a:r>
              <a:rPr lang="en-US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topic.ege.edu.ru</a:t>
            </a:r>
            <a:r>
              <a:rPr lang="ru-RU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и</a:t>
            </a:r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тексты изложений из РЦОИ или ОИВ и передать в аудитории проведения.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  <a:tabLst>
                <a:tab pos="817563" algn="l"/>
              </a:tabLst>
            </a:pPr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 Провести  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ИС(И)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  <a:tabLst>
                <a:tab pos="817563" algn="l"/>
              </a:tabLst>
            </a:pPr>
            <a:endParaRPr lang="ru-RU" sz="28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841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3852" y="304800"/>
            <a:ext cx="10157354" cy="6675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руководителя ОО при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проведении ИС (И)</a:t>
            </a:r>
            <a:b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5761" y="764704"/>
            <a:ext cx="11737304" cy="432048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817563" algn="l"/>
              </a:tabLst>
            </a:pPr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Контролировать  правильность заполнения бланков участниками и организаторами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817563" algn="l"/>
              </a:tabLst>
            </a:pPr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Приемка экзаменационных материалов: </a:t>
            </a:r>
            <a:r>
              <a:rPr lang="ru-RU" sz="28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поаудиторно</a:t>
            </a:r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упакованных бланков, черновиков (файлы), формы отчетности и др.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817563" algn="l"/>
              </a:tabLst>
            </a:pPr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Контроль за правильностью заполнения  форм отчетности  ИС-05 – ведомость проведения, частичное заполнение ИС-06 и пр.</a:t>
            </a:r>
            <a:endParaRPr lang="ru-RU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817563" algn="l"/>
              </a:tabLst>
            </a:pPr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 Копирование 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оригиналов </a:t>
            </a:r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заполненных бланков ИС(И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722313" algn="l"/>
              </a:tabLst>
            </a:pPr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 Передача 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ИС(И) </a:t>
            </a:r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конвертов с оригиналами,  копиями 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бланков и </a:t>
            </a:r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 отчётности 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МПК(приказ № 756 п.8)</a:t>
            </a:r>
            <a:endParaRPr lang="ru-RU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722313" algn="l"/>
              </a:tabLst>
            </a:pPr>
            <a:r>
              <a:rPr lang="ru-RU" sz="28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!!!Не копируются бланки тех, кто не завершил работу или был удален (их бланки вместе с ИС-08 или ИС-09 передаются </a:t>
            </a:r>
            <a:r>
              <a:rPr lang="ru-RU" sz="2800" kern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МПК </a:t>
            </a:r>
            <a:r>
              <a:rPr lang="ru-RU" sz="28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800" kern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сканирования)</a:t>
            </a:r>
            <a:endParaRPr lang="ru-RU" altLang="ru-RU" sz="2800" kern="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909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3852" y="304800"/>
            <a:ext cx="10809751" cy="57648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 руководителя ОО </a:t>
            </a:r>
            <a:r>
              <a:rPr lang="ru-RU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проведении </a:t>
            </a:r>
            <a:r>
              <a:rPr lang="ru-RU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 (И)</a:t>
            </a:r>
            <a:r>
              <a:rPr lang="ru-RU" sz="3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3772" y="908720"/>
            <a:ext cx="11593289" cy="5184576"/>
          </a:xfrm>
        </p:spPr>
        <p:txBody>
          <a:bodyPr>
            <a:noAutofit/>
          </a:bodyPr>
          <a:lstStyle/>
          <a:p>
            <a:pPr marL="0" indent="0">
              <a:buNone/>
              <a:tabLst>
                <a:tab pos="180975" algn="l"/>
              </a:tabLst>
              <a:defRPr/>
            </a:pPr>
            <a:r>
              <a:rPr lang="ru-RU" sz="2800" kern="0" dirty="0" smtClean="0">
                <a:solidFill>
                  <a:srgbClr val="0405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Своевременное ознакомление участников и их родителей с результатами ИС(И).</a:t>
            </a:r>
          </a:p>
          <a:p>
            <a:pPr marL="0" indent="0">
              <a:buNone/>
              <a:tabLst>
                <a:tab pos="180975" algn="l"/>
              </a:tabLst>
              <a:defRPr/>
            </a:pPr>
            <a:r>
              <a:rPr lang="ru-RU" sz="2800" kern="0" dirty="0" smtClean="0">
                <a:solidFill>
                  <a:srgbClr val="0405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Контроль за возвратом конвертов с оригиналами бланков ИС(И) из МПК в ОО.</a:t>
            </a:r>
          </a:p>
          <a:p>
            <a:pPr marL="0" indent="0">
              <a:buNone/>
              <a:tabLst>
                <a:tab pos="180975" algn="l"/>
              </a:tabLst>
              <a:defRPr/>
            </a:pPr>
            <a:r>
              <a:rPr lang="ru-RU" sz="2800" kern="0" dirty="0" smtClean="0">
                <a:solidFill>
                  <a:srgbClr val="0405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При необходимости организация повторного </a:t>
            </a:r>
            <a:r>
              <a:rPr lang="ru-RU" sz="2800" kern="0" dirty="0">
                <a:solidFill>
                  <a:srgbClr val="0405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ИС(И) </a:t>
            </a:r>
            <a:r>
              <a:rPr lang="ru-RU" sz="2800" kern="0" dirty="0" smtClean="0">
                <a:solidFill>
                  <a:srgbClr val="0405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(«незачет», «не завершил», «удален»)</a:t>
            </a:r>
          </a:p>
          <a:p>
            <a:pPr marL="0" indent="0">
              <a:buNone/>
              <a:tabLst>
                <a:tab pos="180975" algn="l"/>
              </a:tabLst>
              <a:defRPr/>
            </a:pPr>
            <a:r>
              <a:rPr lang="ru-RU" sz="2800" dirty="0" smtClean="0">
                <a:solidFill>
                  <a:srgbClr val="040508"/>
                </a:solidFill>
                <a:latin typeface="Times New Roman" pitchFamily="18" charset="0"/>
                <a:cs typeface="Times New Roman" pitchFamily="18" charset="0"/>
              </a:rPr>
              <a:t>4. Хранение в ОО в течение 4 лет оригиналов бланков ИС(И), аудиозаписей устных ИС(И); ИС(И) выпускников прошлых лет – хранятся в МОУО.</a:t>
            </a:r>
          </a:p>
          <a:p>
            <a:pPr marL="0" indent="0">
              <a:buNone/>
              <a:tabLst>
                <a:tab pos="180975" algn="l"/>
              </a:tabLst>
              <a:defRPr/>
            </a:pPr>
            <a:r>
              <a:rPr lang="ru-RU" sz="2800" dirty="0" smtClean="0">
                <a:solidFill>
                  <a:srgbClr val="040508"/>
                </a:solidFill>
                <a:latin typeface="Times New Roman" pitchFamily="18" charset="0"/>
                <a:cs typeface="Times New Roman" pitchFamily="18" charset="0"/>
              </a:rPr>
              <a:t>5. По </a:t>
            </a:r>
            <a:r>
              <a:rPr lang="ru-RU" sz="2800" dirty="0">
                <a:solidFill>
                  <a:srgbClr val="040508"/>
                </a:solidFill>
                <a:latin typeface="Times New Roman" pitchFamily="18" charset="0"/>
                <a:cs typeface="Times New Roman" pitchFamily="18" charset="0"/>
              </a:rPr>
              <a:t>истечении срока хранения </a:t>
            </a:r>
            <a:r>
              <a:rPr lang="ru-RU" sz="2800" dirty="0" smtClean="0">
                <a:solidFill>
                  <a:srgbClr val="040508"/>
                </a:solidFill>
                <a:latin typeface="Times New Roman" pitchFamily="18" charset="0"/>
                <a:cs typeface="Times New Roman" pitchFamily="18" charset="0"/>
              </a:rPr>
              <a:t>организовать уничтожение </a:t>
            </a:r>
            <a:r>
              <a:rPr lang="ru-RU" sz="2800" dirty="0">
                <a:solidFill>
                  <a:srgbClr val="040508"/>
                </a:solidFill>
                <a:latin typeface="Times New Roman" pitchFamily="18" charset="0"/>
                <a:cs typeface="Times New Roman" pitchFamily="18" charset="0"/>
              </a:rPr>
              <a:t>оригиналов бланков </a:t>
            </a:r>
            <a:r>
              <a:rPr lang="ru-RU" sz="2800" dirty="0" smtClean="0">
                <a:solidFill>
                  <a:srgbClr val="040508"/>
                </a:solidFill>
                <a:latin typeface="Times New Roman" pitchFamily="18" charset="0"/>
                <a:cs typeface="Times New Roman" pitchFamily="18" charset="0"/>
              </a:rPr>
              <a:t>ИС(И)  комиссиями</a:t>
            </a:r>
            <a:r>
              <a:rPr lang="ru-RU" sz="2800" dirty="0">
                <a:solidFill>
                  <a:srgbClr val="040508"/>
                </a:solidFill>
                <a:latin typeface="Times New Roman" pitchFamily="18" charset="0"/>
                <a:cs typeface="Times New Roman" pitchFamily="18" charset="0"/>
              </a:rPr>
              <a:t>, возглавляемыми руководителями </a:t>
            </a:r>
            <a:r>
              <a:rPr lang="ru-RU" sz="2800" dirty="0" smtClean="0">
                <a:solidFill>
                  <a:srgbClr val="040508"/>
                </a:solidFill>
                <a:latin typeface="Times New Roman" pitchFamily="18" charset="0"/>
                <a:cs typeface="Times New Roman" pitchFamily="18" charset="0"/>
              </a:rPr>
              <a:t>ОО </a:t>
            </a:r>
            <a:r>
              <a:rPr lang="ru-RU" sz="2800" dirty="0">
                <a:solidFill>
                  <a:srgbClr val="040508"/>
                </a:solidFill>
                <a:latin typeface="Times New Roman" pitchFamily="18" charset="0"/>
                <a:cs typeface="Times New Roman" pitchFamily="18" charset="0"/>
              </a:rPr>
              <a:t>или МОУО</a:t>
            </a:r>
            <a:r>
              <a:rPr lang="ru-RU" sz="2800" dirty="0" smtClean="0">
                <a:solidFill>
                  <a:srgbClr val="040508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solidFill>
                <a:srgbClr val="040508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913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Books16x9">
      <a:dk1>
        <a:srgbClr val="374C81"/>
      </a:dk1>
      <a:lt1>
        <a:srgbClr val="FFFFFF"/>
      </a:lt1>
      <a:dk2>
        <a:srgbClr val="000000"/>
      </a:dk2>
      <a:lt2>
        <a:srgbClr val="EDE5DF"/>
      </a:lt2>
      <a:accent1>
        <a:srgbClr val="414E77"/>
      </a:accent1>
      <a:accent2>
        <a:srgbClr val="70AAC4"/>
      </a:accent2>
      <a:accent3>
        <a:srgbClr val="8B6A94"/>
      </a:accent3>
      <a:accent4>
        <a:srgbClr val="61A796"/>
      </a:accent4>
      <a:accent5>
        <a:srgbClr val="4E5798"/>
      </a:accent5>
      <a:accent6>
        <a:srgbClr val="7E5C5C"/>
      </a:accent6>
      <a:hlink>
        <a:srgbClr val="0070C0"/>
      </a:hlink>
      <a:folHlink>
        <a:srgbClr val="7030A0"/>
      </a:folHlink>
    </a:clrScheme>
    <a:fontScheme name="Books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ooks16x9">
      <a:dk1>
        <a:srgbClr val="374C81"/>
      </a:dk1>
      <a:lt1>
        <a:srgbClr val="FFFFFF"/>
      </a:lt1>
      <a:dk2>
        <a:srgbClr val="000000"/>
      </a:dk2>
      <a:lt2>
        <a:srgbClr val="EDE5DF"/>
      </a:lt2>
      <a:accent1>
        <a:srgbClr val="414E77"/>
      </a:accent1>
      <a:accent2>
        <a:srgbClr val="70AAC4"/>
      </a:accent2>
      <a:accent3>
        <a:srgbClr val="8B6A94"/>
      </a:accent3>
      <a:accent4>
        <a:srgbClr val="61A796"/>
      </a:accent4>
      <a:accent5>
        <a:srgbClr val="4E5798"/>
      </a:accent5>
      <a:accent6>
        <a:srgbClr val="7E5C5C"/>
      </a:accent6>
      <a:hlink>
        <a:srgbClr val="0070C0"/>
      </a:hlink>
      <a:folHlink>
        <a:srgbClr val="7030A0"/>
      </a:folHlink>
    </a:clrScheme>
    <a:fontScheme name="Books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5F3C251-2A44-472B-8189-0695C2D7422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1658</Words>
  <Application>Microsoft Office PowerPoint</Application>
  <PresentationFormat>Произвольный</PresentationFormat>
  <Paragraphs>139</Paragraphs>
  <Slides>15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4" baseType="lpstr">
      <vt:lpstr>SimSun</vt:lpstr>
      <vt:lpstr>SimSun</vt:lpstr>
      <vt:lpstr>Arial</vt:lpstr>
      <vt:lpstr>Century Gothic</vt:lpstr>
      <vt:lpstr>Times New Roman</vt:lpstr>
      <vt:lpstr>Trebuchet MS</vt:lpstr>
      <vt:lpstr>Wingdings</vt:lpstr>
      <vt:lpstr>Wingdings 3</vt:lpstr>
      <vt:lpstr>Аспект</vt:lpstr>
      <vt:lpstr>Общие положения</vt:lpstr>
      <vt:lpstr>             Повторный допуск к написанию ИС(И)</vt:lpstr>
      <vt:lpstr>  Обратить внимание! Особенности тем итогового сочинения              </vt:lpstr>
      <vt:lpstr>Обратить внимание! Особенности тем итогового изложения</vt:lpstr>
      <vt:lpstr>Функционал руководителя ОО при подготовке и проведении ИС (И)  (до 23 ноября 2021 г.)</vt:lpstr>
      <vt:lpstr>    Функционал руководителя ОО при подготовке и                                 проведении ИС (И)                                (к 7 декабря  2022г. )</vt:lpstr>
      <vt:lpstr>Функционал руководителя ОО при проведении ИС (И)  (7 декабря 2022 г.)</vt:lpstr>
      <vt:lpstr>Функционал руководителя ОО при проведении ИС (И)  </vt:lpstr>
      <vt:lpstr>Функционал руководителя ОО после проведении ИС (И)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2018-11-15T07:03:47Z</dcterms:created>
  <dcterms:modified xsi:type="dcterms:W3CDTF">2022-11-15T14:08:34Z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TC027879409991</vt:lpwstr>
  </property>
</Properties>
</file>