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18"/>
  </p:notesMasterIdLst>
  <p:handoutMasterIdLst>
    <p:handoutMasterId r:id="rId19"/>
  </p:handoutMasterIdLst>
  <p:sldIdLst>
    <p:sldId id="331" r:id="rId3"/>
    <p:sldId id="371" r:id="rId4"/>
    <p:sldId id="372" r:id="rId5"/>
    <p:sldId id="373" r:id="rId6"/>
    <p:sldId id="334" r:id="rId7"/>
    <p:sldId id="339" r:id="rId8"/>
    <p:sldId id="340" r:id="rId9"/>
    <p:sldId id="361" r:id="rId10"/>
    <p:sldId id="358" r:id="rId11"/>
    <p:sldId id="347" r:id="rId12"/>
    <p:sldId id="349" r:id="rId13"/>
    <p:sldId id="351" r:id="rId14"/>
    <p:sldId id="370" r:id="rId15"/>
    <p:sldId id="354" r:id="rId16"/>
    <p:sldId id="357" r:id="rId17"/>
  </p:sldIdLst>
  <p:sldSz cx="12188825" cy="6858000"/>
  <p:notesSz cx="6797675" cy="9926638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1" userDrawn="1">
          <p15:clr>
            <a:srgbClr val="A4A3A4"/>
          </p15:clr>
        </p15:guide>
        <p15:guide id="2" orient="horz" pos="945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192">
          <p15:clr>
            <a:srgbClr val="A4A3A4"/>
          </p15:clr>
        </p15:guide>
        <p15:guide id="5" orient="horz" pos="2523" userDrawn="1">
          <p15:clr>
            <a:srgbClr val="A4A3A4"/>
          </p15:clr>
        </p15:guide>
        <p15:guide id="6" pos="3521" userDrawn="1">
          <p15:clr>
            <a:srgbClr val="A4A3A4"/>
          </p15:clr>
        </p15:guide>
        <p15:guide id="7" pos="704">
          <p15:clr>
            <a:srgbClr val="A4A3A4"/>
          </p15:clr>
        </p15:guide>
        <p15:guide id="8" pos="71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05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43" autoAdjust="0"/>
  </p:normalViewPr>
  <p:slideViewPr>
    <p:cSldViewPr showGuides="1">
      <p:cViewPr varScale="1">
        <p:scale>
          <a:sx n="70" d="100"/>
          <a:sy n="70" d="100"/>
        </p:scale>
        <p:origin x="714" y="60"/>
      </p:cViewPr>
      <p:guideLst>
        <p:guide orient="horz" pos="1661"/>
        <p:guide orient="horz" pos="945"/>
        <p:guide orient="horz" pos="3888"/>
        <p:guide orient="horz" pos="192"/>
        <p:guide orient="horz" pos="2523"/>
        <p:guide pos="3521"/>
        <p:guide pos="704"/>
        <p:guide pos="710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307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>
              <a:solidFill>
                <a:schemeClr val="tx2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3C59C-4E16-4A64-A766-34DB213E11B3}" type="datetimeFigureOut">
              <a:rPr lang="ru-RU">
                <a:solidFill>
                  <a:schemeClr val="tx2"/>
                </a:solidFill>
              </a:rPr>
              <a:t>15.11.2022</a:t>
            </a:fld>
            <a:endParaRPr>
              <a:solidFill>
                <a:schemeClr val="tx2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>
              <a:solidFill>
                <a:schemeClr val="tx2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77566-CD65-4859-9FA1-43956DC85B8C}" type="slidenum">
              <a:rPr>
                <a:solidFill>
                  <a:schemeClr val="tx2"/>
                </a:solidFill>
              </a:rPr>
              <a:t>‹#›</a:t>
            </a:fld>
            <a:endParaRPr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9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95CF31C-F757-429C-A789-86504F04C3BE}" type="datetimeFigureOut">
              <a:rPr lang="ru-RU"/>
              <a:pPr/>
              <a:t>15.11.2022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Образец текста</a:t>
            </a:r>
          </a:p>
          <a:p>
            <a:pPr lvl="1"/>
            <a:r>
              <a:rPr/>
              <a:t>Второй уровень</a:t>
            </a:r>
          </a:p>
          <a:p>
            <a:pPr lvl="2"/>
            <a:r>
              <a:rPr/>
              <a:t>Третий уровень</a:t>
            </a:r>
          </a:p>
          <a:p>
            <a:pPr lvl="3"/>
            <a:r>
              <a:rPr/>
              <a:t>Четвертый уровень</a:t>
            </a:r>
          </a:p>
          <a:p>
            <a:pPr lvl="4"/>
            <a:r>
              <a:rPr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8796F01-7154-41E0-B48B-A6921757531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0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881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Инструкции</a:t>
            </a:r>
            <a:r>
              <a:rPr lang="ru-RU" baseline="0" dirty="0" smtClean="0"/>
              <a:t> для организаторов двух частные.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434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04A1C9B-7A2B-44C3-8BFF-0BBA262A32D4}" type="slidenum">
              <a:rPr lang="ru-RU" altLang="ru-RU" smtClean="0">
                <a:ea typeface="宋体" pitchFamily="2" charset="-122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ru-RU" altLang="ru-RU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6533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9C39878-E12C-4DA7-B42E-99EC2C620D99}" type="slidenum">
              <a:rPr lang="ru-RU" altLang="ru-RU" smtClean="0">
                <a:ea typeface="宋体" pitchFamily="2" charset="-122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ru-RU" altLang="ru-RU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1356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5D9F1BE-EC1B-4356-AA8D-B9C964D17DE4}" type="slidenum">
              <a:rPr lang="ru-RU" altLang="ru-RU" smtClean="0">
                <a:ea typeface="宋体" pitchFamily="2" charset="-122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ru-RU" altLang="ru-RU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3841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5D9F1BE-EC1B-4356-AA8D-B9C964D17DE4}" type="slidenum">
              <a:rPr lang="ru-RU" altLang="ru-RU" smtClean="0">
                <a:ea typeface="宋体" pitchFamily="2" charset="-122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ru-RU" altLang="ru-RU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5142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787FC10-C4AB-4493-BCEE-F54D1E27927D}" type="slidenum">
              <a:rPr lang="ru-RU" altLang="ru-RU" smtClean="0">
                <a:ea typeface="SimSun" pitchFamily="2" charset="-122"/>
              </a:rPr>
              <a:pPr/>
              <a:t>14</a:t>
            </a:fld>
            <a:endParaRPr lang="ru-RU" altLang="ru-RU" smtClean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83723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92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pPr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2078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pPr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3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409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pPr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0347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pPr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1852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pPr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27028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B6C2-1084-4AED-A74A-DF028B0094EA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5AD9-787D-40FA-8A4D-16A055B9AF81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1546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B6C2-1084-4AED-A74A-DF028B0094EA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5AD9-787D-40FA-8A4D-16A055B9AF81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2540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A30F4-0B4E-4E4B-BC36-C30CD13F4E17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1336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47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6010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3275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2555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204D1-F9BD-4643-8480-6EA41EB484F1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6108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F754-515F-40B9-8D24-D54D5825B3D0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B78A-01B4-41F2-96B0-677A4A28283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6121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BF754-515F-40B9-8D24-D54D5825B3D0}" type="datetimeFigureOut">
              <a:rPr lang="ru-RU" noProof="0" smtClean="0"/>
              <a:t>15.11.2022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BB78A-01B4-41F2-96B0-677A4A28283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6276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204D1-F9BD-4643-8480-6EA41EB484F1}" type="datetimeFigureOut">
              <a:rPr lang="ru-RU" noProof="0" smtClean="0"/>
              <a:pPr/>
              <a:t>15.11.2022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37DED6-D4C7-42EE-AB49-D2E39E64FDE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3784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5859" y="116632"/>
            <a:ext cx="10148803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478" y="692696"/>
            <a:ext cx="11691563" cy="597666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(И)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декабря 2022 года; дополнительные сроки – 1 февраля и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мая 2023 года.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8000" dirty="0">
              <a:solidFill>
                <a:srgbClr val="0405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- 3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часа 55 минут (235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мин). Начало в 10.00 по местному времени.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8000" dirty="0" smtClean="0">
              <a:solidFill>
                <a:srgbClr val="0405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 проводится в школах, СПО – в соответствии со схемой (приказы  № 756 и 757).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8000" dirty="0" smtClean="0">
              <a:solidFill>
                <a:srgbClr val="0405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изложение пишут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ОВЗ, дети-инвалиды и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инвалиды; обучающиеся в специальных учебно-воспитательных учреждениях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закрытого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типа; обучающиеся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дому.   Для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ОВЗ, детей-инвалидов и инвалидов продолжительность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увеличивается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1,5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часа. При продолжительности 4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 часа организуется питание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перерывы.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 может быть в письменной и устной форме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8000" dirty="0">
              <a:solidFill>
                <a:srgbClr val="0405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10 классов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участвуют в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8000" dirty="0" smtClean="0">
              <a:solidFill>
                <a:srgbClr val="0405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написания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(И) не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включается время, выделенное на 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 участников, </a:t>
            </a:r>
            <a:r>
              <a:rPr lang="ru-RU" sz="800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ими регистрационных полей и др</a:t>
            </a:r>
            <a:r>
              <a:rPr lang="ru-RU" sz="800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8000" dirty="0" smtClean="0">
              <a:solidFill>
                <a:srgbClr val="0405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 в итоговом сочинении (изложении)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подаются не позднее чем за две недели до начала проведения итогового сочинения (изложения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т.е. до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ноября 2022г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8000" dirty="0" smtClean="0">
              <a:solidFill>
                <a:srgbClr val="0405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80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47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432" y="5027613"/>
            <a:ext cx="9721434" cy="1706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1"/>
            <a:ext cx="12188825" cy="10064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оформления и оценивания бланков ИС(И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altLang="ru-RU" sz="2800" b="1" dirty="0" smtClean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Заполнение бланка регистрации</a:t>
            </a:r>
            <a:endParaRPr lang="ru-RU" altLang="ru-RU" sz="2800" b="1" dirty="0">
              <a:solidFill>
                <a:srgbClr val="04050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Group 10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070573"/>
              </p:ext>
            </p:extLst>
          </p:nvPr>
        </p:nvGraphicFramePr>
        <p:xfrm>
          <a:off x="134493" y="1006475"/>
          <a:ext cx="11836373" cy="4049034"/>
        </p:xfrm>
        <a:graphic>
          <a:graphicData uri="http://schemas.openxmlformats.org/drawingml/2006/table">
            <a:tbl>
              <a:tblPr/>
              <a:tblGrid>
                <a:gridCol w="4850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862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Заполняемые участником поля</a:t>
                      </a:r>
                    </a:p>
                  </a:txBody>
                  <a:tcPr marL="91414" marR="91414" marT="45712" marB="45712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Указания по заполнению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региона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субъекта РФ:  34 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ОО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ОО, где учится участник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Класс: номер, буква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Класс, в котором учится:   11а (12 а)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проведения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ОО, где пишет сочинение (изложение)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кабинета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Указывается номер аудитории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проведения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1-12-21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вида работы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– сочинение, 21 – изложение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вида работы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СОЧИНЕНИЕ   или   ИЗЛОЖЕНИЕ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295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темы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ххх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159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бланков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1111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использованных в работе бланков записи </a:t>
                      </a:r>
                    </a:p>
                  </a:txBody>
                  <a:tcPr marL="91414" marR="91414" marT="45712" marB="45712"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7863485" y="6007100"/>
            <a:ext cx="1058058" cy="5397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639991" y="6007101"/>
            <a:ext cx="6223495" cy="2698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20620" y="5124451"/>
            <a:ext cx="212881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ru-RU" altLang="ru-RU" sz="1800" b="1" dirty="0">
                <a:solidFill>
                  <a:srgbClr val="002060"/>
                </a:solidFill>
                <a:effectLst/>
                <a:ea typeface="+mn-ea"/>
                <a:cs typeface="Times New Roman" panose="02020603050405020304" pitchFamily="18" charset="0"/>
              </a:rPr>
              <a:t>(заполняется членом комиссии при сдаче работы)</a:t>
            </a:r>
          </a:p>
        </p:txBody>
      </p:sp>
    </p:spTree>
    <p:extLst>
      <p:ext uri="{BB962C8B-B14F-4D97-AF65-F5344CB8AC3E}">
        <p14:creationId xmlns:p14="http://schemas.microsoft.com/office/powerpoint/2010/main" val="321612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"/>
            <a:ext cx="12188825" cy="1071563"/>
          </a:xfrm>
          <a:prstGeom prst="rect">
            <a:avLst/>
          </a:prstGeom>
          <a:solidFill>
            <a:srgbClr val="4396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ru-RU" altLang="ru-RU" sz="3200" b="1" dirty="0">
                <a:solidFill>
                  <a:schemeClr val="bg1"/>
                </a:solidFill>
              </a:rPr>
              <a:t>Заполнение бланка регистрации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79327" y="1408114"/>
            <a:ext cx="1148839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</a:rPr>
              <a:t>В средней части бланка регистрации расположена краткая инструкция по заполнению бланков и выполнению итогового сочинения (изложения), а также поле для подписи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участника.</a:t>
            </a:r>
          </a:p>
          <a:p>
            <a:pPr>
              <a:defRPr/>
            </a:pPr>
            <a:r>
              <a:rPr lang="ru-RU" b="1" dirty="0" smtClean="0">
                <a:solidFill>
                  <a:srgbClr val="FF0000"/>
                </a:solidFill>
              </a:rPr>
              <a:t>Смотрим «Правила заполнения бланков»</a:t>
            </a:r>
            <a:endParaRPr lang="ru-RU" sz="2400" b="1" dirty="0">
              <a:solidFill>
                <a:srgbClr val="FF0000"/>
              </a:solidFill>
              <a:effectLst/>
            </a:endParaRPr>
          </a:p>
        </p:txBody>
      </p:sp>
      <p:pic>
        <p:nvPicPr>
          <p:cNvPr id="22532" name="Рисунок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3429000"/>
            <a:ext cx="10377412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25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"/>
            <a:ext cx="12188825" cy="764704"/>
          </a:xfrm>
          <a:prstGeom prst="rect">
            <a:avLst/>
          </a:prstGeom>
          <a:solidFill>
            <a:srgbClr val="4396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оформления бланков участника со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статусом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 закончил»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398" y="786930"/>
            <a:ext cx="11378654" cy="3647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если участник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здоровья или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др. причинам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завершить написание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ИС(И),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 может покинуть место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проведения.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оригинале бланка регистрации такого участника организатор ставит метку в поле «Не закончил» и свою подпись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Организатор вносит соответствующую отметку в форму ИС-05,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форме участник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 свою подпись. Составляется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 (форма ИС-08).</a:t>
            </a:r>
          </a:p>
          <a:p>
            <a:pPr algn="just">
              <a:defRPr/>
            </a:pP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 окончании ИС(И) комплект бланков такого участника кладется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в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 аудитории. Копирование 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обучающего, досрочно завершившего ИС(И), </a:t>
            </a:r>
            <a:r>
              <a:rPr lang="ru-R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проводится.</a:t>
            </a:r>
          </a:p>
          <a:p>
            <a:pPr algn="just">
              <a:defRPr/>
            </a:pP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 МПК такое ИС(И) </a:t>
            </a:r>
            <a:r>
              <a:rPr lang="ru-R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проверяется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Ответственное лицо в МПК за перенос результатов оценивания в оригинале бланка регистрации  вносит метку в поле </a:t>
            </a:r>
            <a:r>
              <a:rPr lang="ru-RU" sz="2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работе в целом и ставит свою подпись.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585" y="4434081"/>
            <a:ext cx="5040560" cy="2383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149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1"/>
            <a:ext cx="12188825" cy="548679"/>
          </a:xfrm>
          <a:prstGeom prst="rect">
            <a:avLst/>
          </a:prstGeom>
          <a:solidFill>
            <a:srgbClr val="4396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оформления бланков участника со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статусом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«Удален»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6398" y="548680"/>
            <a:ext cx="11060935" cy="38779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95250" algn="just">
              <a:buAutoNum type="arabicPeriod"/>
              <a:defRPr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если участник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нарушил установленные требования, он удаляется с итогового сочинения (изложения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оригинале бланка регистрации такого участника организатор ставит метку в поле «Удален» и свою подпись.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рганизатор вносит соответствующую отметку в форму ИС-05, в данной форме участник ставит свою подпись. Составляется акт (форма ИС-09). </a:t>
            </a:r>
          </a:p>
          <a:p>
            <a:pPr marL="95250" algn="just">
              <a:defRPr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 окончании ИС(И) комплект бланков такого участника кладется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в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аудитории. Копирование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обучающегося, удаленного с ИС(И),</a:t>
            </a:r>
          </a:p>
          <a:p>
            <a:pPr marL="95250" algn="just">
              <a:defRPr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проводится.</a:t>
            </a:r>
          </a:p>
          <a:p>
            <a:pPr marL="95250" algn="just">
              <a:defRPr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МПК такое ИС(И) не проверяется. Ответственное лицо в МПК за перенос результатов оценивания в оригинале бланка регистрации  вносит метку в поле 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«Незачет»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работе в целом и ставит свою подпись.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948" y="4367054"/>
            <a:ext cx="4495800" cy="2402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236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88825" cy="1155700"/>
          </a:xfrm>
          <a:prstGeom prst="rect">
            <a:avLst/>
          </a:prstGeom>
          <a:solidFill>
            <a:srgbClr val="4396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ru-RU" altLang="ru-RU" sz="3200" b="1" dirty="0"/>
              <a:t>Особенности заполнения</a:t>
            </a:r>
          </a:p>
          <a:p>
            <a:pPr algn="ctr" fontAlgn="t">
              <a:defRPr/>
            </a:pPr>
            <a:r>
              <a:rPr lang="ru-RU" altLang="ru-RU" sz="3200" b="1" dirty="0"/>
              <a:t> бланка записи ответов</a:t>
            </a:r>
            <a:r>
              <a:rPr lang="ru-RU" altLang="ru-RU" sz="3200" dirty="0"/>
              <a:t> 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18348" y="2078416"/>
            <a:ext cx="57606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altLang="ru-RU" sz="2400" b="1" dirty="0" smtClean="0">
                <a:solidFill>
                  <a:srgbClr val="FF0000"/>
                </a:solidFill>
                <a:effectLst/>
                <a:cs typeface="Times New Roman" panose="02020603050405020304" pitchFamily="18" charset="0"/>
              </a:rPr>
              <a:t>В </a:t>
            </a:r>
            <a:r>
              <a:rPr lang="ru-RU" altLang="ru-RU" sz="2400" b="1" dirty="0">
                <a:solidFill>
                  <a:srgbClr val="FF0000"/>
                </a:solidFill>
                <a:effectLst/>
                <a:cs typeface="Times New Roman" panose="02020603050405020304" pitchFamily="18" charset="0"/>
              </a:rPr>
              <a:t>бланке записи участники итогового сочинения (изложения) переписывают </a:t>
            </a:r>
            <a:r>
              <a:rPr lang="ru-RU" altLang="ru-RU" sz="2400" b="1" u="sng" dirty="0">
                <a:solidFill>
                  <a:srgbClr val="FF0000"/>
                </a:solidFill>
                <a:effectLst/>
                <a:cs typeface="Times New Roman" panose="02020603050405020304" pitchFamily="18" charset="0"/>
              </a:rPr>
              <a:t>название выбранной ими темы сочинения (текста изложения).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88" y="2030791"/>
            <a:ext cx="46958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63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780" y="764704"/>
            <a:ext cx="11520133" cy="5893048"/>
          </a:xfrm>
        </p:spPr>
        <p:txBody>
          <a:bodyPr rtlCol="0">
            <a:noAutofit/>
          </a:bodyPr>
          <a:lstStyle/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Несовпадение </a:t>
            </a:r>
            <a:r>
              <a:rPr lang="ru-RU" alt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кода работы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регистрационного бланка и кодов работы бланков записей.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41338" algn="l"/>
              </a:tabLst>
              <a:defRPr/>
            </a:pPr>
            <a:r>
              <a:rPr lang="ru-RU" altLang="ru-RU" sz="28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Организаторы в аудиториях путают бланки нескольких участников между собой при выдаче бланков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541338" algn="l"/>
              </a:tabLst>
              <a:defRPr/>
            </a:pPr>
            <a:r>
              <a:rPr lang="ru-RU" altLang="ru-RU" sz="28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Передача неиспользованных </a:t>
            </a:r>
            <a:r>
              <a:rPr lang="ru-RU" altLang="ru-RU" sz="28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 </a:t>
            </a:r>
            <a:r>
              <a:rPr lang="ru-RU" altLang="ru-RU" sz="28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участника другому участнику</a:t>
            </a:r>
          </a:p>
          <a:p>
            <a:pPr marL="31750" indent="-31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Неправильное заполнение полей бланков регистрации и бланков записей.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Несовпадение </a:t>
            </a:r>
            <a:r>
              <a:rPr lang="ru-RU" altLang="ru-RU" sz="28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</a:t>
            </a:r>
            <a:r>
              <a:rPr lang="ru-RU" altLang="ru-RU" sz="28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аудитории</a:t>
            </a:r>
          </a:p>
          <a:p>
            <a:pPr marL="511228" indent="-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Незаполненные обязательные поля (особенно в бланках записей)</a:t>
            </a:r>
            <a:endParaRPr lang="ru-RU" altLang="ru-RU" sz="2800" b="1" dirty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1228" indent="-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Неверное заполнение поля «место проведения»</a:t>
            </a:r>
          </a:p>
          <a:p>
            <a:pPr marL="511228" indent="-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 указан код выполняемой работы</a:t>
            </a:r>
          </a:p>
          <a:p>
            <a:pPr marL="511228" indent="-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Неверно указано количество бланков записи у </a:t>
            </a:r>
            <a:r>
              <a:rPr lang="ru-RU" altLang="ru-RU" sz="28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endParaRPr lang="ru-RU" altLang="ru-RU" sz="2800" b="1" dirty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5780" y="0"/>
            <a:ext cx="11073633" cy="76470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ошибки </a:t>
            </a:r>
            <a:r>
              <a:rPr lang="ru-RU" sz="28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написания </a:t>
            </a:r>
            <a:r>
              <a:rPr lang="ru-RU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ИС (И) в ОО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3261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884" y="188640"/>
            <a:ext cx="8856984" cy="50405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Повторный допуск к написанию ИС(И)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158" y="692696"/>
            <a:ext cx="11177894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Методические рекомендации по  организации  и проведению итогового сочинения (изложения) в 2022-2023 учебном году»,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траница 11, пункт  2.4.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проведения ИС(И) для лиц с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детей-инвалидов и инвалидов </a:t>
            </a:r>
            <a:endParaRPr lang="ru-RU" sz="32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 Методические рекомендации по  организации  и проведению итогового сочинения (изложения) в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2022-2023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страница 24,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Устная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- страница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27,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4.4.5.8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29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158" y="188640"/>
            <a:ext cx="10597267" cy="100811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Обратить внимание! Особенности тем итогового сочинения</a:t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158" y="908720"/>
            <a:ext cx="11105886" cy="568863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2022/23 учебного года изменился подход к формированию комплектов тем итогового сочинения. Формируется закрытый банк тем итогового сочинения на основе тех тем, которые использовались в прошлые годы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Духовно-нравственные ориентиры в жизни человека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Семья, общество, Отечество в жизни человека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Природа и культура в жизни человека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2022/23 учебного года расширяются возможности выбора темы сочинения: каждый комплект будет включать не пять, а шесть тем – по две темы из каждого раздела банка: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1, 2 «Духовно-нравственные ориентиры в жизни человека».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3, 4 «Семья, общество, Отечество в жизни человека». 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5, 6 «Природа и культура в жизни человека». </a:t>
            </a:r>
          </a:p>
          <a:p>
            <a:pPr algn="just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стр.6-8 размещены комментарии к разделам закрытого банка, требования при составлении тем итогового сочинения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образец комплекта тем.</a:t>
            </a:r>
          </a:p>
          <a:p>
            <a:pPr algn="just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привязаны к определенным разделам и подразделам банка, но сочинение участника может быть написано так, что по содержанию оно окажется ближе другому разделу. Участник вправе выбирать свой ракурс раскрытия темы, который может совпасть или не совпасть с комментариями к разделу, в рамках которого сформулирована тема.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0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765" y="304800"/>
            <a:ext cx="11449272" cy="16256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Особенности тем итогового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158" y="980728"/>
            <a:ext cx="10597267" cy="5544616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2022/23 учебного года итоговое изложение проводится с использованием текстов из открытого банка текстов для итогового изложения (далее – банк изложений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текстов изложения уже в открытом доступе на официальном сайте ФИПИ.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банк изложений включены тексты отечественных авторов, разработанные в 2014-2022 годах. Тексты распределены по трем разделам с учетом их содержательно-тематической направленности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1. Нравственные ценности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Включены тексты о добре, счастье, любви, правде, дружбе, милосердии, творчестве; в них поднимаются вопросы, связанные с духовными ценностями, нравственным выбором человека, межличностными отношениями.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2. Мир природы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Включены тексты о красоте окружающего мира, поводках животных, их дружбе с человеком; тексты побуждают задуматься об экологических проблемах, жизненных уроках, которые природа преподает человеку. </a:t>
            </a:r>
          </a:p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3. События истории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Включены страницы биографий выдающихся деятелей культуры, науки и техники, а также тексты, позволяющие вспомнить важные события отечественной истории мирного и военного времени, подвиги на фронте и в тылу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64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3"/>
          <p:cNvSpPr>
            <a:spLocks noGrp="1"/>
          </p:cNvSpPr>
          <p:nvPr>
            <p:ph type="title"/>
          </p:nvPr>
        </p:nvSpPr>
        <p:spPr>
          <a:xfrm>
            <a:off x="189756" y="476672"/>
            <a:ext cx="11809311" cy="100811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 руководителя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при подготовке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(И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 </a:t>
            </a:r>
            <a:r>
              <a:rPr lang="ru-RU" sz="2800" b="1" kern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ноября 2021 г.)</a:t>
            </a:r>
            <a:endParaRPr lang="ru-RU" alt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79513" y="1772816"/>
            <a:ext cx="11403531" cy="475252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u"/>
              <a:defRPr sz="2000" b="1">
                <a:solidFill>
                  <a:schemeClr val="folHlink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" pitchFamily="2" charset="2"/>
              <a:buChar char="n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b="0" kern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Создать комиссии ОО по проведению ИС (И). 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</a:tabLst>
              <a:defRPr/>
            </a:pPr>
            <a:r>
              <a:rPr lang="ru-RU" sz="2800" b="0" kern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Ознакомить персонал, привлекаемый к проведению ИС(И), </a:t>
            </a:r>
            <a:r>
              <a:rPr lang="ru-RU" sz="2800" b="0" kern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порядком проведения (под подпись</a:t>
            </a:r>
            <a:r>
              <a:rPr lang="ru-RU" sz="2800" b="0" kern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</a:tabLst>
              <a:defRPr/>
            </a:pPr>
            <a:r>
              <a:rPr lang="ru-RU" sz="2800" b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Ознакомление </a:t>
            </a:r>
            <a:r>
              <a:rPr lang="ru-RU" sz="28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 родителей с Памяткой о порядке проведения ИС (И)  </a:t>
            </a:r>
            <a:r>
              <a:rPr lang="ru-RU" sz="2800" b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инструкциями </a:t>
            </a:r>
            <a:r>
              <a:rPr lang="ru-RU" sz="28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 МР).</a:t>
            </a:r>
            <a:r>
              <a:rPr lang="ru-RU" sz="2800" b="0" kern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  <a:tabLst>
                <a:tab pos="180975" algn="l"/>
              </a:tabLst>
              <a:defRPr/>
            </a:pPr>
            <a:r>
              <a:rPr lang="ru-RU" sz="2800" b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Организовать </a:t>
            </a:r>
            <a:r>
              <a:rPr lang="ru-RU" sz="28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регистрацию обучающихся для участия в </a:t>
            </a:r>
            <a:r>
              <a:rPr lang="ru-RU" sz="2800" b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ИС(И).</a:t>
            </a:r>
          </a:p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b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Предоставить </a:t>
            </a:r>
            <a:r>
              <a:rPr lang="ru-RU" sz="28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</a:t>
            </a:r>
            <a:r>
              <a:rPr lang="ru-RU" sz="2800" b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МОУО для </a:t>
            </a:r>
            <a:r>
              <a:rPr lang="ru-RU" sz="2800" b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внесения в </a:t>
            </a:r>
            <a:r>
              <a:rPr lang="ru-RU" sz="2800" b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</a:p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b="0" kern="0" dirty="0" smtClean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Определить состав учителей-предметников и др. специалистов для работы в  муниципальной предметной комиссии (МПК) по проверке ИС (И).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400" kern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kern="0" dirty="0" smtClean="0"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kern="0" dirty="0" smtClean="0">
              <a:effectLst/>
            </a:endParaRPr>
          </a:p>
          <a:p>
            <a:pPr>
              <a:defRPr/>
            </a:pPr>
            <a:endParaRPr lang="ru-RU" kern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4736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 руководителя ОО при подготовке и </a:t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проведении ИС (И)</a:t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 7 декабря  2022г. )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158" y="2160590"/>
            <a:ext cx="10025766" cy="401161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             </a:t>
            </a:r>
          </a:p>
          <a:p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Подготовка персонала. </a:t>
            </a:r>
          </a:p>
          <a:p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Подготовка аудиторий.</a:t>
            </a:r>
          </a:p>
          <a:p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Подготовка оборудования и материалов.</a:t>
            </a:r>
          </a:p>
          <a:p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4.Печать бланков  ИС(И)</a:t>
            </a:r>
            <a:r>
              <a:rPr lang="ru-RU" alt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5.Подготовка форм: ИС-04–списки участников, ИС-05–ведомость проведения, ИС-06–протокол проверки, ИС-07–ведомость коррекции.</a:t>
            </a:r>
          </a:p>
          <a:p>
            <a:r>
              <a:rPr lang="ru-RU" alt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!!! ОО СПО, СОШ УФСИН и ВСШ№1 получают бланки и формы из РЦОИ</a:t>
            </a:r>
          </a:p>
        </p:txBody>
      </p:sp>
    </p:spTree>
    <p:extLst>
      <p:ext uri="{BB962C8B-B14F-4D97-AF65-F5344CB8AC3E}">
        <p14:creationId xmlns:p14="http://schemas.microsoft.com/office/powerpoint/2010/main" val="164544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780" y="76200"/>
            <a:ext cx="11521279" cy="9045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 руководителя ОО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(И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 декабря 2022 г.)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755" y="1052736"/>
            <a:ext cx="11999069" cy="554461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Проверить 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кабинетов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Провести распределение и инструктаж персонала.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Выдать организаторам инструкции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формы отчетности, черновики,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словари, </a:t>
            </a:r>
            <a:r>
              <a:rPr lang="ru-RU" sz="28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гелевые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ручки.</a:t>
            </a:r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Выдать комплекты бланков по количеству участников, конверты для упаковки (см. формы сопроводительных бланков прошлого года);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Организовать размещение участников и  проведение инструктажа с ними.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В 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9.45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получить темы сочинений (</a:t>
            </a:r>
            <a:r>
              <a:rPr 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topic.ege.edu.ru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тексты изложений из РЦОИ или ОИВ и передать в аудитории проведения.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 Провести  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endParaRPr lang="ru-RU" sz="28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84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3852" y="304800"/>
            <a:ext cx="10157354" cy="6675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ОО при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ИС (И)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761" y="764704"/>
            <a:ext cx="11737304" cy="43204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Контролировать  правильность заполнения бланков участниками и организаторами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Приемка экзаменационных материалов: </a:t>
            </a:r>
            <a:r>
              <a:rPr lang="ru-RU" sz="28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поаудиторно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упакованных бланков, черновиков (файлы), формы отчетности и др.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Контроль за правильностью заполнения  форм отчетности  ИС-05 – ведомость проведения, частичное заполнение ИС-06 и пр.</a:t>
            </a:r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81756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Копирование 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оригиналов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заполненных бланков ИС(И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722313" algn="l"/>
              </a:tabLst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Передача 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ИС(И)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конвертов с оригиналами,  копиями 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 и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 отчётности 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МПК(приказ № 756 п.8)</a:t>
            </a:r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722313" algn="l"/>
              </a:tabLst>
            </a:pPr>
            <a:r>
              <a:rPr lang="ru-RU" sz="2800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!!!Не копируются бланки тех, кто не завершил работу или был удален (их бланки вместе с ИС-08 или ИС-09 передаются </a:t>
            </a:r>
            <a:r>
              <a:rPr lang="ru-RU" sz="2800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МПК </a:t>
            </a:r>
            <a:r>
              <a:rPr lang="ru-RU" sz="2800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сканирования)</a:t>
            </a:r>
            <a:endParaRPr lang="ru-RU" altLang="ru-RU" sz="2800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90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3852" y="304800"/>
            <a:ext cx="10809751" cy="5764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 руководителя ОО </a:t>
            </a:r>
            <a:r>
              <a:rPr lang="ru-RU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проведении </a:t>
            </a:r>
            <a:r>
              <a:rPr lang="ru-RU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 (И)</a:t>
            </a:r>
            <a:r>
              <a:rPr lang="ru-RU" sz="3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772" y="908720"/>
            <a:ext cx="11593289" cy="5184576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kern="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Своевременное ознакомление участников и их родителей с результатами ИС(И).</a:t>
            </a:r>
          </a:p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kern="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Контроль за возвратом конвертов с оригиналами бланков ИС(И) из МПК в ОО.</a:t>
            </a:r>
          </a:p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kern="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 необходимости организация повторного </a:t>
            </a:r>
            <a:r>
              <a:rPr lang="ru-RU" sz="2800" kern="0" dirty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ИС(И) </a:t>
            </a:r>
            <a:r>
              <a:rPr lang="ru-RU" sz="2800" kern="0" dirty="0" smtClean="0">
                <a:solidFill>
                  <a:srgbClr val="0405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(«незачет», «не завершил», «удален»)</a:t>
            </a:r>
          </a:p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dirty="0" smtClean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4. Хранение в ОО в течение 4 лет оригиналов бланков ИС(И), аудиозаписей устных ИС(И); ИС(И) выпускников прошлых лет – хранятся в МОУО.</a:t>
            </a:r>
          </a:p>
          <a:p>
            <a:pPr marL="0" indent="0">
              <a:buNone/>
              <a:tabLst>
                <a:tab pos="180975" algn="l"/>
              </a:tabLst>
              <a:defRPr/>
            </a:pPr>
            <a:r>
              <a:rPr lang="ru-RU" sz="2800" dirty="0" smtClean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5. По </a:t>
            </a:r>
            <a:r>
              <a:rPr lang="ru-RU" sz="2800" dirty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истечении срока хранения </a:t>
            </a:r>
            <a:r>
              <a:rPr lang="ru-RU" sz="2800" dirty="0" smtClean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организовать уничтожение </a:t>
            </a:r>
            <a:r>
              <a:rPr lang="ru-RU" sz="2800" dirty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оригиналов бланков </a:t>
            </a:r>
            <a:r>
              <a:rPr lang="ru-RU" sz="2800" dirty="0" smtClean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ИС(И)  комиссиями</a:t>
            </a:r>
            <a:r>
              <a:rPr lang="ru-RU" sz="2800" dirty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, возглавляемыми руководителями </a:t>
            </a:r>
            <a:r>
              <a:rPr lang="ru-RU" sz="2800" dirty="0" smtClean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ОО </a:t>
            </a:r>
            <a:r>
              <a:rPr lang="ru-RU" sz="2800" dirty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или МОУО</a:t>
            </a:r>
            <a:r>
              <a:rPr lang="ru-RU" sz="2800" dirty="0" smtClean="0">
                <a:solidFill>
                  <a:srgbClr val="040508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04050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91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Books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Books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5F3C251-2A44-472B-8189-0695C2D742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1658</Words>
  <Application>Microsoft Office PowerPoint</Application>
  <PresentationFormat>Произвольный</PresentationFormat>
  <Paragraphs>139</Paragraphs>
  <Slides>15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SimSun</vt:lpstr>
      <vt:lpstr>SimSun</vt:lpstr>
      <vt:lpstr>Arial</vt:lpstr>
      <vt:lpstr>Century Gothic</vt:lpstr>
      <vt:lpstr>Times New Roman</vt:lpstr>
      <vt:lpstr>Trebuchet MS</vt:lpstr>
      <vt:lpstr>Wingdings</vt:lpstr>
      <vt:lpstr>Wingdings 3</vt:lpstr>
      <vt:lpstr>Аспект</vt:lpstr>
      <vt:lpstr>Общие положения</vt:lpstr>
      <vt:lpstr>             Повторный допуск к написанию ИС(И)</vt:lpstr>
      <vt:lpstr>  Обратить внимание! Особенности тем итогового сочинения              </vt:lpstr>
      <vt:lpstr>Обратить внимание! Особенности тем итогового изложения</vt:lpstr>
      <vt:lpstr>Функционал руководителя ОО при подготовке и проведении ИС (И)  (до 23 ноября 2021 г.)</vt:lpstr>
      <vt:lpstr>    Функционал руководителя ОО при подготовке и                                 проведении ИС (И)                                (к 7 декабря  2022г. )</vt:lpstr>
      <vt:lpstr>Функционал руководителя ОО при проведении ИС (И)  (7 декабря 2022 г.)</vt:lpstr>
      <vt:lpstr>Функционал руководителя ОО при проведении ИС (И)  </vt:lpstr>
      <vt:lpstr>Функционал руководителя ОО после проведении ИС (И)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2018-11-15T07:03:47Z</dcterms:created>
  <dcterms:modified xsi:type="dcterms:W3CDTF">2022-11-15T14:08:34Z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TC027879409991</vt:lpwstr>
  </property>
</Properties>
</file>